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6"/>
  </p:notesMasterIdLst>
  <p:sldIdLst>
    <p:sldId id="256" r:id="rId2"/>
    <p:sldId id="257" r:id="rId3"/>
    <p:sldId id="258" r:id="rId4"/>
    <p:sldId id="259" r:id="rId5"/>
    <p:sldId id="261" r:id="rId6"/>
    <p:sldId id="290" r:id="rId7"/>
    <p:sldId id="263" r:id="rId8"/>
    <p:sldId id="264" r:id="rId9"/>
    <p:sldId id="291" r:id="rId10"/>
    <p:sldId id="292" r:id="rId11"/>
    <p:sldId id="293" r:id="rId12"/>
    <p:sldId id="268" r:id="rId13"/>
    <p:sldId id="267" r:id="rId14"/>
    <p:sldId id="294" r:id="rId15"/>
    <p:sldId id="269" r:id="rId16"/>
    <p:sldId id="295"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345" r:id="rId33"/>
    <p:sldId id="346" r:id="rId34"/>
    <p:sldId id="347" r:id="rId35"/>
    <p:sldId id="348" r:id="rId36"/>
    <p:sldId id="349" r:id="rId37"/>
    <p:sldId id="350" r:id="rId38"/>
    <p:sldId id="343" r:id="rId39"/>
    <p:sldId id="286" r:id="rId40"/>
    <p:sldId id="287" r:id="rId41"/>
    <p:sldId id="288" r:id="rId42"/>
    <p:sldId id="296" r:id="rId43"/>
    <p:sldId id="297" r:id="rId44"/>
    <p:sldId id="298" r:id="rId45"/>
    <p:sldId id="299" r:id="rId46"/>
    <p:sldId id="260" r:id="rId47"/>
    <p:sldId id="300" r:id="rId48"/>
    <p:sldId id="301" r:id="rId49"/>
    <p:sldId id="302" r:id="rId50"/>
    <p:sldId id="303" r:id="rId51"/>
    <p:sldId id="265" r:id="rId52"/>
    <p:sldId id="266" r:id="rId53"/>
    <p:sldId id="304" r:id="rId54"/>
    <p:sldId id="305" r:id="rId55"/>
    <p:sldId id="270"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44" r:id="rId72"/>
    <p:sldId id="326" r:id="rId73"/>
    <p:sldId id="321" r:id="rId74"/>
    <p:sldId id="322" r:id="rId75"/>
    <p:sldId id="323" r:id="rId76"/>
    <p:sldId id="324" r:id="rId77"/>
    <p:sldId id="289" r:id="rId78"/>
    <p:sldId id="325" r:id="rId79"/>
    <p:sldId id="327" r:id="rId80"/>
    <p:sldId id="328" r:id="rId81"/>
    <p:sldId id="332" r:id="rId82"/>
    <p:sldId id="333" r:id="rId83"/>
    <p:sldId id="330" r:id="rId84"/>
    <p:sldId id="331" r:id="rId85"/>
    <p:sldId id="335" r:id="rId86"/>
    <p:sldId id="334" r:id="rId87"/>
    <p:sldId id="337" r:id="rId88"/>
    <p:sldId id="336" r:id="rId89"/>
    <p:sldId id="338" r:id="rId90"/>
    <p:sldId id="339" r:id="rId91"/>
    <p:sldId id="341" r:id="rId92"/>
    <p:sldId id="342" r:id="rId93"/>
    <p:sldId id="340" r:id="rId94"/>
    <p:sldId id="351" r:id="rId9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04"/>
    <p:restoredTop sz="70597"/>
  </p:normalViewPr>
  <p:slideViewPr>
    <p:cSldViewPr snapToGrid="0">
      <p:cViewPr varScale="1">
        <p:scale>
          <a:sx n="109" d="100"/>
          <a:sy n="109" d="100"/>
        </p:scale>
        <p:origin x="103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1d6daf18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1d6daf18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Volt is the potential to move electrons</a:t>
            </a:r>
            <a:endParaRPr/>
          </a:p>
          <a:p>
            <a:pPr marL="0" lvl="0" indent="0" algn="l" rtl="0">
              <a:spcBef>
                <a:spcPts val="0"/>
              </a:spcBef>
              <a:spcAft>
                <a:spcPts val="0"/>
              </a:spcAft>
              <a:buNone/>
            </a:pPr>
            <a:r>
              <a:rPr lang="en"/>
              <a:t>Amp (current) is the flow of electrons</a:t>
            </a:r>
            <a:endParaRPr/>
          </a:p>
          <a:p>
            <a:pPr marL="0" lvl="0" indent="0" algn="l" rtl="0">
              <a:spcBef>
                <a:spcPts val="0"/>
              </a:spcBef>
              <a:spcAft>
                <a:spcPts val="0"/>
              </a:spcAft>
              <a:buNone/>
            </a:pPr>
            <a:r>
              <a:rPr lang="en"/>
              <a:t>Ohm (resistance) is “reluctance” to the flow of electrons</a:t>
            </a:r>
            <a:endParaRPr/>
          </a:p>
        </p:txBody>
      </p:sp>
    </p:spTree>
    <p:extLst>
      <p:ext uri="{BB962C8B-B14F-4D97-AF65-F5344CB8AC3E}">
        <p14:creationId xmlns:p14="http://schemas.microsoft.com/office/powerpoint/2010/main" val="3602543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1d6daf18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1d6daf18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Ohms Law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V=IR</a:t>
            </a:r>
          </a:p>
          <a:p>
            <a:pPr marL="0" lvl="0" indent="0" algn="l" rtl="0">
              <a:spcBef>
                <a:spcPts val="0"/>
              </a:spcBef>
              <a:spcAft>
                <a:spcPts val="0"/>
              </a:spcAft>
              <a:buNone/>
            </a:pPr>
            <a:r>
              <a:rPr lang="en-US" dirty="0"/>
              <a:t>I=V/R</a:t>
            </a:r>
          </a:p>
          <a:p>
            <a:pPr marL="0" lvl="0" indent="0" algn="l" rtl="0">
              <a:spcBef>
                <a:spcPts val="0"/>
              </a:spcBef>
              <a:spcAft>
                <a:spcPts val="0"/>
              </a:spcAft>
              <a:buNone/>
            </a:pPr>
            <a:r>
              <a:rPr lang="en-US" dirty="0"/>
              <a:t>R=V/I</a:t>
            </a:r>
            <a:endParaRPr dirty="0"/>
          </a:p>
        </p:txBody>
      </p:sp>
    </p:spTree>
    <p:extLst>
      <p:ext uri="{BB962C8B-B14F-4D97-AF65-F5344CB8AC3E}">
        <p14:creationId xmlns:p14="http://schemas.microsoft.com/office/powerpoint/2010/main" val="940646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1d6daf187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1d6daf18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flows from positive to negative.</a:t>
            </a:r>
            <a:endParaRPr dirty="0"/>
          </a:p>
          <a:p>
            <a:pPr marL="0" lvl="0" indent="0" algn="l" rtl="0">
              <a:spcBef>
                <a:spcPts val="0"/>
              </a:spcBef>
              <a:spcAft>
                <a:spcPts val="0"/>
              </a:spcAft>
              <a:buNone/>
            </a:pPr>
            <a:r>
              <a:rPr lang="en" dirty="0"/>
              <a:t>Voltage can be present without current (Short circuit)</a:t>
            </a:r>
            <a:endParaRPr dirty="0"/>
          </a:p>
          <a:p>
            <a:pPr marL="0" lvl="0" indent="0" algn="l" rtl="0">
              <a:spcBef>
                <a:spcPts val="0"/>
              </a:spcBef>
              <a:spcAft>
                <a:spcPts val="0"/>
              </a:spcAft>
              <a:buNone/>
            </a:pPr>
            <a:r>
              <a:rPr lang="en" dirty="0"/>
              <a:t>(no voltage differential)</a:t>
            </a:r>
            <a:endParaRPr dirty="0"/>
          </a:p>
          <a:p>
            <a:pPr marL="0" lvl="0" indent="0" algn="l" rtl="0">
              <a:spcBef>
                <a:spcPts val="0"/>
              </a:spcBef>
              <a:spcAft>
                <a:spcPts val="0"/>
              </a:spcAft>
              <a:buNone/>
            </a:pPr>
            <a:r>
              <a:rPr lang="en" dirty="0"/>
              <a:t>A load is required in order for current to flow</a:t>
            </a:r>
            <a:endParaRPr dirty="0"/>
          </a:p>
          <a:p>
            <a:pPr marL="0" lvl="0" indent="0" algn="l" rtl="0">
              <a:spcBef>
                <a:spcPts val="0"/>
              </a:spcBef>
              <a:spcAft>
                <a:spcPts val="0"/>
              </a:spcAft>
              <a:buNone/>
            </a:pPr>
            <a:r>
              <a:rPr lang="en" dirty="0"/>
              <a:t>Current takes the path of least resistance.</a:t>
            </a: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1d6daf18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1d6daf18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Impede” complex number, combination of effective resistance and reactance. </a:t>
            </a:r>
            <a:endParaRPr dirty="0"/>
          </a:p>
          <a:p>
            <a:pPr marL="0" lvl="0" indent="0" algn="l" rtl="0">
              <a:spcBef>
                <a:spcPts val="0"/>
              </a:spcBef>
              <a:spcAft>
                <a:spcPts val="0"/>
              </a:spcAft>
              <a:buNone/>
            </a:pPr>
            <a:r>
              <a:rPr lang="en" dirty="0"/>
              <a:t>Important when connecting equipment together, IE. Speakers to amplifier. </a:t>
            </a:r>
          </a:p>
          <a:p>
            <a:pPr marL="0" lvl="0" indent="0" algn="l" rtl="0">
              <a:spcBef>
                <a:spcPts val="0"/>
              </a:spcBef>
              <a:spcAft>
                <a:spcPts val="0"/>
              </a:spcAft>
              <a:buNone/>
            </a:pPr>
            <a:r>
              <a:rPr lang="en" dirty="0"/>
              <a:t>Intentionally mismatch Z to limit current flow for safety, in some instances.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Ability to absorb energy and turn it into magnetism.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Ability to store energy (potential)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1d6daf18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1d6daf18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Impede” complex number, combination of effective resistance and reactance. </a:t>
            </a:r>
            <a:endParaRPr/>
          </a:p>
          <a:p>
            <a:pPr marL="0" lvl="0" indent="0" algn="l" rtl="0">
              <a:spcBef>
                <a:spcPts val="0"/>
              </a:spcBef>
              <a:spcAft>
                <a:spcPts val="0"/>
              </a:spcAft>
              <a:buNone/>
            </a:pPr>
            <a:r>
              <a:rPr lang="en"/>
              <a:t>Important when connecting equipment together, IE. Speakers to amplifier. </a:t>
            </a:r>
            <a:endParaRPr/>
          </a:p>
          <a:p>
            <a:pPr marL="0" lvl="0" indent="0" algn="l" rtl="0">
              <a:spcBef>
                <a:spcPts val="0"/>
              </a:spcBef>
              <a:spcAft>
                <a:spcPts val="0"/>
              </a:spcAft>
              <a:buNone/>
            </a:pPr>
            <a:endParaRPr/>
          </a:p>
          <a:p>
            <a:pPr marL="0" lvl="0" indent="0" algn="l" rtl="0">
              <a:spcBef>
                <a:spcPts val="0"/>
              </a:spcBef>
              <a:spcAft>
                <a:spcPts val="0"/>
              </a:spcAft>
              <a:buNone/>
            </a:pPr>
            <a:r>
              <a:rPr lang="en"/>
              <a:t>Ability to absorb energy and turn it into magnetism. </a:t>
            </a:r>
            <a:endParaRPr/>
          </a:p>
          <a:p>
            <a:pPr marL="0" lvl="0" indent="0" algn="l" rtl="0">
              <a:spcBef>
                <a:spcPts val="0"/>
              </a:spcBef>
              <a:spcAft>
                <a:spcPts val="0"/>
              </a:spcAft>
              <a:buNone/>
            </a:pPr>
            <a:endParaRPr/>
          </a:p>
          <a:p>
            <a:pPr marL="0" lvl="0" indent="0" algn="l" rtl="0">
              <a:spcBef>
                <a:spcPts val="0"/>
              </a:spcBef>
              <a:spcAft>
                <a:spcPts val="0"/>
              </a:spcAft>
              <a:buNone/>
            </a:pPr>
            <a:r>
              <a:rPr lang="en"/>
              <a:t>Ability to store energy (potential)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05840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1d6daf18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1d6daf187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current is pushed through the circuit, each component’s resistance “uses up” some of the available voltage.</a:t>
            </a:r>
            <a:endParaRPr/>
          </a:p>
          <a:p>
            <a:pPr marL="0" lvl="0" indent="0" algn="l" rtl="0">
              <a:spcBef>
                <a:spcPts val="0"/>
              </a:spcBef>
              <a:spcAft>
                <a:spcPts val="0"/>
              </a:spcAft>
              <a:buNone/>
            </a:pPr>
            <a:r>
              <a:rPr lang="en"/>
              <a:t>This is called voltage drop.</a:t>
            </a:r>
            <a:endParaRPr/>
          </a:p>
          <a:p>
            <a:pPr marL="0" lvl="0" indent="0" algn="l" rtl="0">
              <a:spcBef>
                <a:spcPts val="0"/>
              </a:spcBef>
              <a:spcAft>
                <a:spcPts val="0"/>
              </a:spcAft>
              <a:buNone/>
            </a:pPr>
            <a:r>
              <a:rPr lang="en"/>
              <a:t>Lamps in series will be half as bright. </a:t>
            </a:r>
            <a:endParaRPr/>
          </a:p>
          <a:p>
            <a:pPr marL="0" lvl="0" indent="0" algn="l" rtl="0">
              <a:spcBef>
                <a:spcPts val="0"/>
              </a:spcBef>
              <a:spcAft>
                <a:spcPts val="0"/>
              </a:spcAft>
              <a:buNone/>
            </a:pPr>
            <a:endParaRPr/>
          </a:p>
          <a:p>
            <a:pPr marL="0" lvl="0" indent="0" algn="l" rtl="0">
              <a:spcBef>
                <a:spcPts val="0"/>
              </a:spcBef>
              <a:spcAft>
                <a:spcPts val="0"/>
              </a:spcAft>
              <a:buNone/>
            </a:pPr>
            <a:r>
              <a:rPr lang="en"/>
              <a:t>Parallel allows for current to pass through both lamps simultaneously.</a:t>
            </a:r>
            <a:endParaRPr/>
          </a:p>
          <a:p>
            <a:pPr marL="0" lvl="0" indent="0" algn="l" rtl="0">
              <a:spcBef>
                <a:spcPts val="0"/>
              </a:spcBef>
              <a:spcAft>
                <a:spcPts val="0"/>
              </a:spcAft>
              <a:buNone/>
            </a:pPr>
            <a:r>
              <a:rPr lang="en"/>
              <a:t>Residential AC outlets are wired in parallel.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1d6daf18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1d6daf187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Parallel:</a:t>
            </a:r>
          </a:p>
          <a:p>
            <a:pPr marL="0" lvl="0" indent="0" algn="l" rtl="0">
              <a:lnSpc>
                <a:spcPct val="115000"/>
              </a:lnSpc>
              <a:spcBef>
                <a:spcPts val="0"/>
              </a:spcBef>
              <a:spcAft>
                <a:spcPts val="0"/>
              </a:spcAft>
              <a:buNone/>
            </a:pPr>
            <a:r>
              <a:rPr lang="en-US" dirty="0"/>
              <a:t>Each component sees the same voltage.</a:t>
            </a:r>
          </a:p>
          <a:p>
            <a:pPr marL="0" lvl="0" indent="0" algn="l" rtl="0">
              <a:lnSpc>
                <a:spcPct val="115000"/>
              </a:lnSpc>
              <a:spcBef>
                <a:spcPts val="0"/>
              </a:spcBef>
              <a:spcAft>
                <a:spcPts val="0"/>
              </a:spcAft>
              <a:buNone/>
            </a:pPr>
            <a:r>
              <a:rPr lang="en-US" dirty="0"/>
              <a:t>Current is divided between all paths</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a:t>Series:</a:t>
            </a:r>
          </a:p>
          <a:p>
            <a:pPr marL="0" lvl="0" indent="0" algn="l" rtl="0">
              <a:lnSpc>
                <a:spcPct val="115000"/>
              </a:lnSpc>
              <a:spcBef>
                <a:spcPts val="0"/>
              </a:spcBef>
              <a:spcAft>
                <a:spcPts val="0"/>
              </a:spcAft>
              <a:buNone/>
            </a:pPr>
            <a:r>
              <a:rPr lang="en-US" dirty="0"/>
              <a:t>Each components sees a portion of the voltage</a:t>
            </a:r>
          </a:p>
          <a:p>
            <a:pPr marL="0" lvl="0" indent="0" algn="l" rtl="0">
              <a:lnSpc>
                <a:spcPct val="115000"/>
              </a:lnSpc>
              <a:spcBef>
                <a:spcPts val="0"/>
              </a:spcBef>
              <a:spcAft>
                <a:spcPts val="0"/>
              </a:spcAft>
              <a:buNone/>
            </a:pPr>
            <a:r>
              <a:rPr lang="en-US" dirty="0"/>
              <a:t>But current is the same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88446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1d6daf187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1d6daf18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word about safety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1d6daf187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1d6daf18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I did this once. It was stupid. </a:t>
            </a:r>
            <a:r>
              <a:rPr lang="en" dirty="0" err="1"/>
              <a:t>Dont</a:t>
            </a:r>
            <a:r>
              <a:rPr lang="en" dirty="0"/>
              <a:t> do it. I fried the equipment I was working on, and could have been seriously injured.</a:t>
            </a:r>
          </a:p>
          <a:p>
            <a:pPr marL="0" lvl="0" indent="0" algn="l" rtl="0">
              <a:spcBef>
                <a:spcPts val="0"/>
              </a:spcBef>
              <a:spcAft>
                <a:spcPts val="0"/>
              </a:spcAft>
              <a:buNone/>
            </a:pPr>
            <a:r>
              <a:rPr lang="en" dirty="0"/>
              <a:t>Used to working on low voltage DC battery op. equipment, which is okay to work on while powered. </a:t>
            </a:r>
            <a:endParaRPr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1d6daf18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1d6daf18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has to pass through your heart to stop it. </a:t>
            </a:r>
            <a:endParaRPr dirty="0"/>
          </a:p>
          <a:p>
            <a:pPr marL="0" lvl="0" indent="0" algn="l" rtl="0">
              <a:spcBef>
                <a:spcPts val="0"/>
              </a:spcBef>
              <a:spcAft>
                <a:spcPts val="0"/>
              </a:spcAft>
              <a:buNone/>
            </a:pPr>
            <a:r>
              <a:rPr lang="en" dirty="0"/>
              <a:t>Use only one hand, etc. </a:t>
            </a:r>
          </a:p>
          <a:p>
            <a:pPr marL="0" lvl="0" indent="0" algn="l" rtl="0">
              <a:spcBef>
                <a:spcPts val="0"/>
              </a:spcBef>
              <a:spcAft>
                <a:spcPts val="0"/>
              </a:spcAft>
              <a:buNone/>
            </a:pPr>
            <a:r>
              <a:rPr lang="en" dirty="0" err="1"/>
              <a:t>thats</a:t>
            </a:r>
            <a:r>
              <a:rPr lang="en" dirty="0"/>
              <a:t> only .1A</a:t>
            </a:r>
            <a:endParaRPr dirty="0"/>
          </a:p>
          <a:p>
            <a:pPr marL="0" lvl="0" indent="0" algn="l" rtl="0">
              <a:spcBef>
                <a:spcPts val="0"/>
              </a:spcBef>
              <a:spcAft>
                <a:spcPts val="0"/>
              </a:spcAft>
              <a:buNone/>
            </a:pPr>
            <a:r>
              <a:rPr lang="en" dirty="0" err="1"/>
              <a:t>Theres</a:t>
            </a:r>
            <a:r>
              <a:rPr lang="en" dirty="0"/>
              <a:t> some exceptions, to working on things while powered. </a:t>
            </a:r>
            <a:endParaRPr dirty="0"/>
          </a:p>
          <a:p>
            <a:pPr marL="0" lvl="0" indent="0" algn="l" rtl="0">
              <a:spcBef>
                <a:spcPts val="0"/>
              </a:spcBef>
              <a:spcAft>
                <a:spcPts val="0"/>
              </a:spcAft>
              <a:buNone/>
            </a:pPr>
            <a:r>
              <a:rPr lang="en" dirty="0"/>
              <a:t>Low power, battery operated DC voltage.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1d6daf187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1d6daf18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Hobbyist, took one class to get me started. Have done a lot of research on my own. Work as a stage technician etc.</a:t>
            </a:r>
          </a:p>
          <a:p>
            <a:pPr marL="0" lvl="0" indent="0" algn="l" rtl="0">
              <a:spcBef>
                <a:spcPts val="0"/>
              </a:spcBef>
              <a:spcAft>
                <a:spcPts val="0"/>
              </a:spcAft>
              <a:buNone/>
            </a:pPr>
            <a:r>
              <a:rPr lang="en-US" dirty="0"/>
              <a:t>Assume no liability for your actions beyond this class.</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1d6daf187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1d6daf187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basic types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1d6daf187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1d6daf18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Topsy the elephant</a:t>
            </a:r>
            <a:endParaRPr/>
          </a:p>
          <a:p>
            <a:pPr marL="0" lvl="0" indent="0" algn="l" rtl="0">
              <a:spcBef>
                <a:spcPts val="0"/>
              </a:spcBef>
              <a:spcAft>
                <a:spcPts val="0"/>
              </a:spcAft>
              <a:buNone/>
            </a:pPr>
            <a:r>
              <a:rPr lang="en"/>
              <a:t>Household is AC, transmission is AC</a:t>
            </a:r>
            <a:endParaRPr/>
          </a:p>
          <a:p>
            <a:pPr marL="0" lvl="0" indent="0" algn="l" rtl="0">
              <a:spcBef>
                <a:spcPts val="0"/>
              </a:spcBef>
              <a:spcAft>
                <a:spcPts val="0"/>
              </a:spcAft>
              <a:buNone/>
            </a:pPr>
            <a:r>
              <a:rPr lang="en"/>
              <a:t>Transformed into DC, Wall warts</a:t>
            </a:r>
            <a:endParaRPr/>
          </a:p>
          <a:p>
            <a:pPr marL="0" lvl="0" indent="0" algn="l" rtl="0">
              <a:spcBef>
                <a:spcPts val="0"/>
              </a:spcBef>
              <a:spcAft>
                <a:spcPts val="0"/>
              </a:spcAft>
              <a:buNone/>
            </a:pPr>
            <a:r>
              <a:rPr lang="en"/>
              <a:t>Low voltage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1d6daf187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1d6daf18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Household is 120v single phase at 60Hz.</a:t>
            </a:r>
            <a:endParaRPr/>
          </a:p>
          <a:p>
            <a:pPr marL="0" lvl="0" indent="0" algn="l" rtl="0">
              <a:spcBef>
                <a:spcPts val="0"/>
              </a:spcBef>
              <a:spcAft>
                <a:spcPts val="0"/>
              </a:spcAft>
              <a:buNone/>
            </a:pPr>
            <a:r>
              <a:rPr lang="en"/>
              <a:t>Three phase is generally at least 220v, more commercial use. </a:t>
            </a:r>
            <a:endParaRPr/>
          </a:p>
          <a:p>
            <a:pPr marL="0" lvl="0" indent="0" algn="l" rtl="0">
              <a:spcBef>
                <a:spcPts val="0"/>
              </a:spcBef>
              <a:spcAft>
                <a:spcPts val="0"/>
              </a:spcAft>
              <a:buNone/>
            </a:pPr>
            <a:r>
              <a:rPr lang="en"/>
              <a:t>There is a moment of 0V 60 times a second.</a:t>
            </a:r>
            <a:endParaRPr/>
          </a:p>
          <a:p>
            <a:pPr marL="0" lvl="0" indent="0" algn="l" rtl="0">
              <a:spcBef>
                <a:spcPts val="0"/>
              </a:spcBef>
              <a:spcAft>
                <a:spcPts val="0"/>
              </a:spcAft>
              <a:buNone/>
            </a:pPr>
            <a:r>
              <a:rPr lang="en"/>
              <a:t>Not the case with 3 phase.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1d6daf187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1d6daf187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See the AC wave. </a:t>
            </a:r>
            <a:endParaRPr/>
          </a:p>
          <a:p>
            <a:pPr marL="0" lvl="0" indent="0" algn="l" rtl="0">
              <a:spcBef>
                <a:spcPts val="0"/>
              </a:spcBef>
              <a:spcAft>
                <a:spcPts val="0"/>
              </a:spcAft>
              <a:buNone/>
            </a:pPr>
            <a:r>
              <a:rPr lang="en"/>
              <a:t>Same voltage in AC &amp; DC.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1d6daf187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1d6daf187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This schematic takes 230V AC, uses a transformer to convert to 12V AC</a:t>
            </a:r>
            <a:endParaRPr dirty="0"/>
          </a:p>
          <a:p>
            <a:pPr marL="0" lvl="0" indent="0" algn="l" rtl="0">
              <a:lnSpc>
                <a:spcPct val="115000"/>
              </a:lnSpc>
              <a:spcBef>
                <a:spcPts val="0"/>
              </a:spcBef>
              <a:spcAft>
                <a:spcPts val="0"/>
              </a:spcAft>
              <a:buNone/>
            </a:pPr>
            <a:r>
              <a:rPr lang="en" dirty="0"/>
              <a:t>This also isolates the rest of the circuit from the AC mains. </a:t>
            </a:r>
            <a:endParaRPr dirty="0"/>
          </a:p>
          <a:p>
            <a:pPr marL="0" lvl="0" indent="0" algn="l" rtl="0">
              <a:lnSpc>
                <a:spcPct val="115000"/>
              </a:lnSpc>
              <a:spcBef>
                <a:spcPts val="0"/>
              </a:spcBef>
              <a:spcAft>
                <a:spcPts val="0"/>
              </a:spcAft>
              <a:buNone/>
            </a:pPr>
            <a:r>
              <a:rPr lang="en" dirty="0"/>
              <a:t>The diode bridge converts the 12V AC to 12v DC.</a:t>
            </a:r>
            <a:endParaRPr dirty="0"/>
          </a:p>
          <a:p>
            <a:pPr marL="0" lvl="0" indent="0" algn="l" rtl="0">
              <a:lnSpc>
                <a:spcPct val="115000"/>
              </a:lnSpc>
              <a:spcBef>
                <a:spcPts val="0"/>
              </a:spcBef>
              <a:spcAft>
                <a:spcPts val="0"/>
              </a:spcAft>
              <a:buNone/>
            </a:pPr>
            <a:r>
              <a:rPr lang="en" dirty="0"/>
              <a:t>The LM7812 is a regulator, here converting 12vDC to 12vDC. </a:t>
            </a:r>
            <a:endParaRPr dirty="0"/>
          </a:p>
          <a:p>
            <a:pPr marL="0" lvl="0" indent="0" algn="l" rtl="0">
              <a:lnSpc>
                <a:spcPct val="115000"/>
              </a:lnSpc>
              <a:spcBef>
                <a:spcPts val="0"/>
              </a:spcBef>
              <a:spcAft>
                <a:spcPts val="0"/>
              </a:spcAft>
              <a:buNone/>
            </a:pPr>
            <a:r>
              <a:rPr lang="en" dirty="0"/>
              <a:t>Acts a buffer, in junction with the large capacitors to provide smooth power output. </a:t>
            </a:r>
            <a:endParaRPr dirty="0"/>
          </a:p>
          <a:p>
            <a:pPr marL="0" lvl="0" indent="0" algn="l" rtl="0">
              <a:lnSpc>
                <a:spcPct val="115000"/>
              </a:lnSpc>
              <a:spcBef>
                <a:spcPts val="0"/>
              </a:spcBef>
              <a:spcAft>
                <a:spcPts val="0"/>
              </a:spcAft>
              <a:buNone/>
            </a:pPr>
            <a:r>
              <a:rPr lang="en" dirty="0"/>
              <a:t>Notice the polarity.</a:t>
            </a:r>
          </a:p>
          <a:p>
            <a:pPr marL="0" lvl="0" indent="0" algn="l" rtl="0">
              <a:lnSpc>
                <a:spcPct val="115000"/>
              </a:lnSpc>
              <a:spcBef>
                <a:spcPts val="0"/>
              </a:spcBef>
              <a:spcAft>
                <a:spcPts val="0"/>
              </a:spcAft>
              <a:buNone/>
            </a:pPr>
            <a:r>
              <a:rPr lang="en" dirty="0"/>
              <a:t>230v over 120v ohms law</a:t>
            </a:r>
          </a:p>
          <a:p>
            <a:pPr marL="0" lvl="0" indent="0" algn="l" rtl="0">
              <a:lnSpc>
                <a:spcPct val="115000"/>
              </a:lnSpc>
              <a:spcBef>
                <a:spcPts val="0"/>
              </a:spcBef>
              <a:spcAft>
                <a:spcPts val="0"/>
              </a:spcAft>
              <a:buNone/>
            </a:pPr>
            <a:endParaRPr lang="en" dirty="0"/>
          </a:p>
          <a:p>
            <a:pPr marL="0" lvl="0" indent="0" algn="l" rtl="0">
              <a:lnSpc>
                <a:spcPct val="115000"/>
              </a:lnSpc>
              <a:spcBef>
                <a:spcPts val="0"/>
              </a:spcBef>
              <a:spcAft>
                <a:spcPts val="0"/>
              </a:spcAft>
              <a:buNone/>
            </a:pPr>
            <a:endParaRPr lang="en" dirty="0"/>
          </a:p>
          <a:p>
            <a:pPr marL="0" lvl="0" indent="0" algn="l" rtl="0">
              <a:lnSpc>
                <a:spcPct val="115000"/>
              </a:lnSpc>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1d6daf187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1d6daf187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Always take note of polarity when matching a power supply to a piece of equipment.</a:t>
            </a:r>
            <a:endParaRPr/>
          </a:p>
          <a:p>
            <a:pPr marL="0" lvl="0" indent="0" algn="l" rtl="0">
              <a:lnSpc>
                <a:spcPct val="115000"/>
              </a:lnSpc>
              <a:spcBef>
                <a:spcPts val="0"/>
              </a:spcBef>
              <a:spcAft>
                <a:spcPts val="0"/>
              </a:spcAft>
              <a:buNone/>
            </a:pPr>
            <a:r>
              <a:rPr lang="en"/>
              <a:t>Center Positive</a:t>
            </a:r>
            <a:endParaRPr/>
          </a:p>
          <a:p>
            <a:pPr marL="0" lvl="0" indent="0" algn="l" rtl="0">
              <a:lnSpc>
                <a:spcPct val="115000"/>
              </a:lnSpc>
              <a:spcBef>
                <a:spcPts val="0"/>
              </a:spcBef>
              <a:spcAft>
                <a:spcPts val="0"/>
              </a:spcAft>
              <a:buNone/>
            </a:pPr>
            <a:r>
              <a:rPr lang="en"/>
              <a:t>Center Negative</a:t>
            </a: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1d6daf18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1d6daf18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Always take note of polarity when matching a power supply to a piece of equipment.</a:t>
            </a:r>
            <a:endParaRPr/>
          </a:p>
          <a:p>
            <a:pPr marL="0" lvl="0" indent="0" algn="l" rtl="0">
              <a:lnSpc>
                <a:spcPct val="115000"/>
              </a:lnSpc>
              <a:spcBef>
                <a:spcPts val="0"/>
              </a:spcBef>
              <a:spcAft>
                <a:spcPts val="0"/>
              </a:spcAft>
              <a:buNone/>
            </a:pPr>
            <a:r>
              <a:rPr lang="en"/>
              <a:t>Center Positive</a:t>
            </a:r>
            <a:endParaRPr/>
          </a:p>
          <a:p>
            <a:pPr marL="0" lvl="0" indent="0" algn="l" rtl="0">
              <a:lnSpc>
                <a:spcPct val="115000"/>
              </a:lnSpc>
              <a:spcBef>
                <a:spcPts val="0"/>
              </a:spcBef>
              <a:spcAft>
                <a:spcPts val="0"/>
              </a:spcAft>
              <a:buNone/>
            </a:pPr>
            <a:r>
              <a:rPr lang="en"/>
              <a:t>Center Negative</a:t>
            </a: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1d6daf187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41d6daf18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You need to match the Voltage</a:t>
            </a:r>
            <a:endParaRPr/>
          </a:p>
          <a:p>
            <a:pPr marL="0" lvl="0" indent="0" algn="l" rtl="0">
              <a:lnSpc>
                <a:spcPct val="115000"/>
              </a:lnSpc>
              <a:spcBef>
                <a:spcPts val="0"/>
              </a:spcBef>
              <a:spcAft>
                <a:spcPts val="0"/>
              </a:spcAft>
              <a:buNone/>
            </a:pPr>
            <a:r>
              <a:rPr lang="en"/>
              <a:t>As long as it can deliver more current than the equipment is asking for</a:t>
            </a:r>
            <a:endParaRPr/>
          </a:p>
          <a:p>
            <a:pPr marL="0" lvl="0" indent="0" algn="l" rtl="0">
              <a:lnSpc>
                <a:spcPct val="115000"/>
              </a:lnSpc>
              <a:spcBef>
                <a:spcPts val="0"/>
              </a:spcBef>
              <a:spcAft>
                <a:spcPts val="0"/>
              </a:spcAft>
              <a:buNone/>
            </a:pPr>
            <a:r>
              <a:rPr lang="en"/>
              <a:t>Its all good</a:t>
            </a:r>
            <a:endParaRPr/>
          </a:p>
          <a:p>
            <a:pPr marL="0" lvl="0" indent="0" algn="l" rtl="0">
              <a:lnSpc>
                <a:spcPct val="115000"/>
              </a:lnSpc>
              <a:spcBef>
                <a:spcPts val="0"/>
              </a:spcBef>
              <a:spcAft>
                <a:spcPts val="0"/>
              </a:spcAft>
              <a:buNone/>
            </a:pPr>
            <a:r>
              <a:rPr lang="en"/>
              <a:t>Always observe polarity.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d6daf187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1d6daf187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What do </a:t>
            </a:r>
            <a:r>
              <a:rPr lang="en" dirty="0" err="1"/>
              <a:t>yall</a:t>
            </a:r>
            <a:r>
              <a:rPr lang="en" dirty="0"/>
              <a:t> see? Picture of equipment. Or hands on demo.</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1d6daf187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1d6daf18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Got through that whole thing without doing this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1d6daf18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1d6daf18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jump right in</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1d6daf187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1d6daf18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Johnson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1d6daf18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1d6daf18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PCB</a:t>
            </a:r>
          </a:p>
          <a:p>
            <a:pPr marL="0" lvl="0" indent="0" algn="l" rtl="0">
              <a:spcBef>
                <a:spcPts val="0"/>
              </a:spcBef>
              <a:spcAft>
                <a:spcPts val="0"/>
              </a:spcAft>
              <a:buNone/>
            </a:pPr>
            <a:r>
              <a:rPr lang="en-US" dirty="0"/>
              <a:t>Older boards are generally brown, with a dedicated component side, and printed side. </a:t>
            </a:r>
          </a:p>
          <a:p>
            <a:pPr marL="0" lvl="0" indent="0" algn="l" rtl="0">
              <a:spcBef>
                <a:spcPts val="0"/>
              </a:spcBef>
              <a:spcAft>
                <a:spcPts val="0"/>
              </a:spcAft>
              <a:buNone/>
            </a:pPr>
            <a:r>
              <a:rPr lang="en-US" dirty="0"/>
              <a:t>Newer boards can be variety of colors and usually consist of multiple layers of printed conductive material.</a:t>
            </a: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d6daf187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1d6daf187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Older style board. Usually only etched on one side. </a:t>
            </a:r>
          </a:p>
          <a:p>
            <a:pPr marL="0" lvl="0" indent="0" algn="l" rtl="0">
              <a:lnSpc>
                <a:spcPct val="115000"/>
              </a:lnSpc>
              <a:spcBef>
                <a:spcPts val="0"/>
              </a:spcBef>
              <a:spcAft>
                <a:spcPts val="0"/>
              </a:spcAft>
              <a:buNone/>
            </a:pPr>
            <a:endParaRPr dirty="0"/>
          </a:p>
        </p:txBody>
      </p:sp>
    </p:spTree>
    <p:extLst>
      <p:ext uri="{BB962C8B-B14F-4D97-AF65-F5344CB8AC3E}">
        <p14:creationId xmlns:p14="http://schemas.microsoft.com/office/powerpoint/2010/main" val="1484767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d6daf187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1d6daf187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A 4 layers PCB</a:t>
            </a:r>
          </a:p>
          <a:p>
            <a:pPr marL="0" lvl="0" indent="0" algn="l" rtl="0">
              <a:lnSpc>
                <a:spcPct val="115000"/>
              </a:lnSpc>
              <a:spcBef>
                <a:spcPts val="0"/>
              </a:spcBef>
              <a:spcAft>
                <a:spcPts val="0"/>
              </a:spcAft>
              <a:buNone/>
            </a:pPr>
            <a:r>
              <a:rPr lang="en-US" dirty="0"/>
              <a:t>Note the ground &amp; VCC plane. </a:t>
            </a:r>
          </a:p>
          <a:p>
            <a:pPr marL="0" lvl="0" indent="0" algn="l" rtl="0">
              <a:lnSpc>
                <a:spcPct val="115000"/>
              </a:lnSpc>
              <a:spcBef>
                <a:spcPts val="0"/>
              </a:spcBef>
              <a:spcAft>
                <a:spcPts val="0"/>
              </a:spcAft>
              <a:buNone/>
            </a:pPr>
            <a:r>
              <a:rPr lang="en-US" dirty="0"/>
              <a:t>Plated through hole. </a:t>
            </a:r>
          </a:p>
          <a:p>
            <a:pPr marL="0" lvl="0" indent="0" algn="l" rtl="0">
              <a:lnSpc>
                <a:spcPct val="115000"/>
              </a:lnSpc>
              <a:spcBef>
                <a:spcPts val="0"/>
              </a:spcBef>
              <a:spcAft>
                <a:spcPts val="0"/>
              </a:spcAft>
              <a:buNone/>
            </a:pPr>
            <a:r>
              <a:rPr lang="en-US" dirty="0"/>
              <a:t>Can have up</a:t>
            </a:r>
            <a:endParaRPr dirty="0"/>
          </a:p>
        </p:txBody>
      </p:sp>
    </p:spTree>
    <p:extLst>
      <p:ext uri="{BB962C8B-B14F-4D97-AF65-F5344CB8AC3E}">
        <p14:creationId xmlns:p14="http://schemas.microsoft.com/office/powerpoint/2010/main" val="2860367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d6daf187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1d6daf187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extLst>
      <p:ext uri="{BB962C8B-B14F-4D97-AF65-F5344CB8AC3E}">
        <p14:creationId xmlns:p14="http://schemas.microsoft.com/office/powerpoint/2010/main" val="1401166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d6daf187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1d6daf187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extLst>
      <p:ext uri="{BB962C8B-B14F-4D97-AF65-F5344CB8AC3E}">
        <p14:creationId xmlns:p14="http://schemas.microsoft.com/office/powerpoint/2010/main" val="1294281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d6daf187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1d6daf187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extLst>
      <p:ext uri="{BB962C8B-B14F-4D97-AF65-F5344CB8AC3E}">
        <p14:creationId xmlns:p14="http://schemas.microsoft.com/office/powerpoint/2010/main" val="2820680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d6daf187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1d6daf187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extLst>
      <p:ext uri="{BB962C8B-B14F-4D97-AF65-F5344CB8AC3E}">
        <p14:creationId xmlns:p14="http://schemas.microsoft.com/office/powerpoint/2010/main" val="4004808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1d6daf18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1d6daf18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574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1d6daf187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1d6daf18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1d6daf18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1d6daf18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Looks easy right? </a:t>
            </a:r>
          </a:p>
          <a:p>
            <a:pPr marL="0" lvl="0" indent="0" algn="l" rtl="0">
              <a:spcBef>
                <a:spcPts val="0"/>
              </a:spcBef>
              <a:spcAft>
                <a:spcPts val="0"/>
              </a:spcAft>
              <a:buNone/>
            </a:pPr>
            <a:r>
              <a:rPr lang="en-US" dirty="0"/>
              <a:t>What do you see</a:t>
            </a:r>
          </a:p>
          <a:p>
            <a:pPr marL="0" lvl="0" indent="0" algn="l" rtl="0">
              <a:spcBef>
                <a:spcPts val="0"/>
              </a:spcBef>
              <a:spcAft>
                <a:spcPts val="0"/>
              </a:spcAft>
              <a:buNone/>
            </a:pPr>
            <a:r>
              <a:rPr lang="en-US" dirty="0"/>
              <a:t>Schematic </a:t>
            </a:r>
          </a:p>
          <a:p>
            <a:pPr marL="0" lvl="0" indent="0" algn="l" rtl="0">
              <a:spcBef>
                <a:spcPts val="0"/>
              </a:spcBef>
              <a:spcAft>
                <a:spcPts val="0"/>
              </a:spcAft>
              <a:buNone/>
            </a:pPr>
            <a:r>
              <a:rPr lang="en-US" dirty="0"/>
              <a:t>Boss Digital Delay Pedal</a:t>
            </a:r>
          </a:p>
          <a:p>
            <a:pPr marL="0" lvl="0" indent="0" algn="l" rtl="0">
              <a:spcBef>
                <a:spcPts val="0"/>
              </a:spcBef>
              <a:spcAft>
                <a:spcPts val="0"/>
              </a:spcAft>
              <a:buNone/>
            </a:pPr>
            <a:r>
              <a:rPr lang="en-US" dirty="0"/>
              <a:t>Follow signal flow</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1d6daf18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1d6daf18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Resist current, can be used to route current and voltage through logic gates</a:t>
            </a:r>
          </a:p>
          <a:p>
            <a:pPr marL="0" lvl="0" indent="0" algn="l" rtl="0">
              <a:spcBef>
                <a:spcPts val="0"/>
              </a:spcBef>
              <a:spcAft>
                <a:spcPts val="0"/>
              </a:spcAft>
              <a:buNone/>
            </a:pPr>
            <a:r>
              <a:rPr lang="en-US" dirty="0"/>
              <a:t>Capacitors store voltage/current, act as electronic filters</a:t>
            </a:r>
          </a:p>
          <a:p>
            <a:pPr marL="0" lvl="0" indent="0" algn="l" rtl="0">
              <a:spcBef>
                <a:spcPts val="0"/>
              </a:spcBef>
              <a:spcAft>
                <a:spcPts val="0"/>
              </a:spcAft>
              <a:buNone/>
            </a:pPr>
            <a:r>
              <a:rPr lang="en-US" dirty="0"/>
              <a:t>Inductors covert electricity to magnetism and back. </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1d6daf187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1d6daf187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say, Increase power, voltage or current.</a:t>
            </a:r>
          </a:p>
          <a:p>
            <a:pPr marL="0" lvl="0" indent="0" algn="l" rtl="0">
              <a:spcBef>
                <a:spcPts val="0"/>
              </a:spcBef>
              <a:spcAft>
                <a:spcPts val="0"/>
              </a:spcAft>
              <a:buNone/>
            </a:pPr>
            <a:r>
              <a:rPr lang="en" dirty="0"/>
              <a:t>Solid state, semi conductors</a:t>
            </a:r>
          </a:p>
          <a:p>
            <a:pPr marL="0" lvl="0" indent="0" algn="l" rtl="0">
              <a:spcBef>
                <a:spcPts val="0"/>
              </a:spcBef>
              <a:spcAft>
                <a:spcPts val="0"/>
              </a:spcAft>
              <a:buNone/>
            </a:pPr>
            <a:r>
              <a:rPr lang="en" dirty="0"/>
              <a:t>Transistor</a:t>
            </a:r>
          </a:p>
          <a:p>
            <a:pPr marL="0" lvl="0" indent="0" algn="l" rtl="0">
              <a:spcBef>
                <a:spcPts val="0"/>
              </a:spcBef>
              <a:spcAft>
                <a:spcPts val="0"/>
              </a:spcAft>
              <a:buNone/>
            </a:pPr>
            <a:r>
              <a:rPr lang="en" dirty="0"/>
              <a:t>Integrated Circuit</a:t>
            </a:r>
          </a:p>
          <a:p>
            <a:pPr marL="0" lvl="0" indent="0" algn="l" rtl="0">
              <a:spcBef>
                <a:spcPts val="0"/>
              </a:spcBef>
              <a:spcAft>
                <a:spcPts val="0"/>
              </a:spcAft>
              <a:buNone/>
            </a:pPr>
            <a:r>
              <a:rPr lang="en" dirty="0"/>
              <a:t>Silicon</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1ea60658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1ea60658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Carbon Film</a:t>
            </a:r>
            <a:endParaRPr/>
          </a:p>
          <a:p>
            <a:pPr marL="0" lvl="0" indent="0" algn="l" rtl="0">
              <a:spcBef>
                <a:spcPts val="0"/>
              </a:spcBef>
              <a:spcAft>
                <a:spcPts val="0"/>
              </a:spcAft>
              <a:buNone/>
            </a:pPr>
            <a:r>
              <a:rPr lang="en"/>
              <a:t>Wattage rating, bigger = more power before burning up</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500068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1ea606584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1ea60658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more turns = higher resistance</a:t>
            </a:r>
            <a:endParaRPr/>
          </a:p>
        </p:txBody>
      </p:sp>
    </p:spTree>
    <p:extLst>
      <p:ext uri="{BB962C8B-B14F-4D97-AF65-F5344CB8AC3E}">
        <p14:creationId xmlns:p14="http://schemas.microsoft.com/office/powerpoint/2010/main" val="293438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1ea606584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1ea60658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code</a:t>
            </a:r>
            <a:endParaRPr/>
          </a:p>
          <a:p>
            <a:pPr marL="0" lvl="0" indent="0" algn="l" rtl="0">
              <a:spcBef>
                <a:spcPts val="0"/>
              </a:spcBef>
              <a:spcAft>
                <a:spcPts val="0"/>
              </a:spcAft>
              <a:buNone/>
            </a:pPr>
            <a:r>
              <a:rPr lang="en"/>
              <a:t>Tolerance, always test with Multimeter before installing</a:t>
            </a:r>
            <a:endParaRPr/>
          </a:p>
          <a:p>
            <a:pPr marL="0" lvl="0" indent="0" algn="l" rtl="0">
              <a:spcBef>
                <a:spcPts val="0"/>
              </a:spcBef>
              <a:spcAft>
                <a:spcPts val="0"/>
              </a:spcAft>
              <a:buNone/>
            </a:pPr>
            <a:r>
              <a:rPr lang="en"/>
              <a:t>Or performing calculations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11328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1ea606584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1ea60658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 resistors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0543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1ea606584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1ea60658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resistor</a:t>
            </a:r>
            <a:endParaRPr/>
          </a:p>
          <a:p>
            <a:pPr marL="0" lvl="0" indent="0" algn="l" rtl="0">
              <a:spcBef>
                <a:spcPts val="0"/>
              </a:spcBef>
              <a:spcAft>
                <a:spcPts val="0"/>
              </a:spcAft>
              <a:buNone/>
            </a:pPr>
            <a:r>
              <a:rPr lang="en"/>
              <a:t>B Trimmer</a:t>
            </a:r>
            <a:endParaRPr/>
          </a:p>
          <a:p>
            <a:pPr marL="0" lvl="0" indent="0" algn="l" rtl="0">
              <a:spcBef>
                <a:spcPts val="0"/>
              </a:spcBef>
              <a:spcAft>
                <a:spcPts val="0"/>
              </a:spcAft>
              <a:buNone/>
            </a:pPr>
            <a:r>
              <a:rPr lang="en"/>
              <a:t>C Potentiometer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81424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1ea606584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1ea60658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Ceramic disk are most common and inexpensive</a:t>
            </a:r>
            <a:endParaRPr/>
          </a:p>
          <a:p>
            <a:pPr marL="0" lvl="0" indent="0" algn="l" rtl="0">
              <a:spcBef>
                <a:spcPts val="0"/>
              </a:spcBef>
              <a:spcAft>
                <a:spcPts val="0"/>
              </a:spcAft>
              <a:buNone/>
            </a:pPr>
            <a:r>
              <a:rPr lang="en"/>
              <a:t>Varying degrees of charge/drain time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61943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1ea60658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1ea60658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Ceramic disk are most common and inexpensive</a:t>
            </a:r>
            <a:endParaRPr/>
          </a:p>
          <a:p>
            <a:pPr marL="0" lvl="0" indent="0" algn="l" rtl="0">
              <a:spcBef>
                <a:spcPts val="0"/>
              </a:spcBef>
              <a:spcAft>
                <a:spcPts val="0"/>
              </a:spcAft>
              <a:buNone/>
            </a:pPr>
            <a:r>
              <a:rPr lang="en"/>
              <a:t>Varying degrees of charge/drain time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050975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1ea606584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1ea60658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Ceramic disk are most common and inexpensive</a:t>
            </a:r>
            <a:endParaRPr/>
          </a:p>
          <a:p>
            <a:pPr marL="0" lvl="0" indent="0" algn="l" rtl="0">
              <a:spcBef>
                <a:spcPts val="0"/>
              </a:spcBef>
              <a:spcAft>
                <a:spcPts val="0"/>
              </a:spcAft>
              <a:buNone/>
            </a:pPr>
            <a:r>
              <a:rPr lang="en"/>
              <a:t>Dieletrics material (electrode) This is what holds the charge.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9877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1d6daf18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1d6daf18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1ea606584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1ea60658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Polar</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36600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1ea60658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1ea60658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 capacitor, trimmer style</a:t>
            </a:r>
            <a:endParaRPr/>
          </a:p>
        </p:txBody>
      </p:sp>
    </p:spTree>
    <p:extLst>
      <p:ext uri="{BB962C8B-B14F-4D97-AF65-F5344CB8AC3E}">
        <p14:creationId xmlns:p14="http://schemas.microsoft.com/office/powerpoint/2010/main" val="2415790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1ea606584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1ea60658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Air-Dielectric variable capacitor</a:t>
            </a:r>
            <a:endParaRPr/>
          </a:p>
          <a:p>
            <a:pPr marL="0" lvl="0" indent="0" algn="l" rtl="0">
              <a:spcBef>
                <a:spcPts val="0"/>
              </a:spcBef>
              <a:spcAft>
                <a:spcPts val="0"/>
              </a:spcAft>
              <a:buNone/>
            </a:pPr>
            <a:r>
              <a:rPr lang="en"/>
              <a:t>Mostly used for HAM radio</a:t>
            </a:r>
            <a:endParaRPr/>
          </a:p>
          <a:p>
            <a:pPr marL="0" lvl="0" indent="0" algn="l" rtl="0">
              <a:spcBef>
                <a:spcPts val="0"/>
              </a:spcBef>
              <a:spcAft>
                <a:spcPts val="0"/>
              </a:spcAft>
              <a:buNone/>
            </a:pPr>
            <a:r>
              <a:rPr lang="en"/>
              <a:t>Not seen often.</a:t>
            </a:r>
            <a:endParaRPr/>
          </a:p>
          <a:p>
            <a:pPr marL="0" lvl="0" indent="0" algn="l" rtl="0">
              <a:spcBef>
                <a:spcPts val="0"/>
              </a:spcBef>
              <a:spcAft>
                <a:spcPts val="0"/>
              </a:spcAft>
              <a:buNone/>
            </a:pPr>
            <a:r>
              <a:rPr lang="en"/>
              <a:t>Charges the air between the plates.</a:t>
            </a:r>
            <a:endParaRPr/>
          </a:p>
        </p:txBody>
      </p:sp>
    </p:spTree>
    <p:extLst>
      <p:ext uri="{BB962C8B-B14F-4D97-AF65-F5344CB8AC3E}">
        <p14:creationId xmlns:p14="http://schemas.microsoft.com/office/powerpoint/2010/main" val="17117420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1ea606584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1ea60658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Ansi &amp; Din are different standards. They vary.</a:t>
            </a:r>
            <a:endParaRPr/>
          </a:p>
          <a:p>
            <a:pPr marL="0" lvl="0" indent="0" algn="l" rtl="0">
              <a:spcBef>
                <a:spcPts val="0"/>
              </a:spcBef>
              <a:spcAft>
                <a:spcPts val="0"/>
              </a:spcAft>
              <a:buNone/>
            </a:pPr>
            <a:r>
              <a:rPr lang="en"/>
              <a:t>Preset is trimmer.</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16801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1ea606584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1ea60658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Capacitors can be very large, can hold alot of charge.</a:t>
            </a:r>
            <a:endParaRPr/>
          </a:p>
          <a:p>
            <a:pPr marL="0" lvl="0" indent="0" algn="l" rtl="0">
              <a:spcBef>
                <a:spcPts val="0"/>
              </a:spcBef>
              <a:spcAft>
                <a:spcPts val="0"/>
              </a:spcAft>
              <a:buNone/>
            </a:pPr>
            <a:r>
              <a:rPr lang="en"/>
              <a:t>These take time to drain after power is turned off. (which is why we use them, a large cap can smooth out unstable power supplies.)</a:t>
            </a:r>
            <a:endParaRPr/>
          </a:p>
          <a:p>
            <a:pPr marL="0" lvl="0" indent="0" algn="l" rtl="0">
              <a:spcBef>
                <a:spcPts val="0"/>
              </a:spcBef>
              <a:spcAft>
                <a:spcPts val="0"/>
              </a:spcAft>
              <a:buNone/>
            </a:pPr>
            <a:r>
              <a:rPr lang="en"/>
              <a:t>This is why sometimes when you turn off a device, the lights stay on for a few seconds. Its the caps draining to ground.</a:t>
            </a:r>
            <a:endParaRPr/>
          </a:p>
          <a:p>
            <a:pPr marL="0" lvl="0" indent="0" algn="l" rtl="0">
              <a:spcBef>
                <a:spcPts val="0"/>
              </a:spcBef>
              <a:spcAft>
                <a:spcPts val="0"/>
              </a:spcAft>
              <a:buNone/>
            </a:pPr>
            <a:r>
              <a:rPr lang="en"/>
              <a:t>Be cautious when working around large caps. (even on battery operated devices)</a:t>
            </a:r>
            <a:endParaRPr/>
          </a:p>
        </p:txBody>
      </p:sp>
    </p:spTree>
    <p:extLst>
      <p:ext uri="{BB962C8B-B14F-4D97-AF65-F5344CB8AC3E}">
        <p14:creationId xmlns:p14="http://schemas.microsoft.com/office/powerpoint/2010/main" val="17667512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ea606584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ea60658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note, Inductors and Capacitors make up Reactance.</a:t>
            </a:r>
          </a:p>
          <a:p>
            <a:pPr marL="0" lvl="0" indent="0" algn="l" rtl="0">
              <a:spcBef>
                <a:spcPts val="0"/>
              </a:spcBef>
              <a:spcAft>
                <a:spcPts val="0"/>
              </a:spcAft>
              <a:buNone/>
            </a:pPr>
            <a:r>
              <a:rPr lang="en-US" dirty="0"/>
              <a:t>T</a:t>
            </a:r>
            <a:r>
              <a:rPr lang="en" dirty="0"/>
              <a:t>his combined with resistance, makes up impedance. </a:t>
            </a:r>
          </a:p>
          <a:p>
            <a:pPr marL="0" lvl="0" indent="0" algn="l" rtl="0">
              <a:spcBef>
                <a:spcPts val="0"/>
              </a:spcBef>
              <a:spcAft>
                <a:spcPts val="0"/>
              </a:spcAft>
              <a:buNone/>
            </a:pPr>
            <a:r>
              <a:rPr lang="en" dirty="0"/>
              <a:t>Inductors are coils.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Iron core</a:t>
            </a:r>
            <a:endParaRPr dirty="0"/>
          </a:p>
          <a:p>
            <a:pPr marL="0" lvl="0" indent="0" algn="l" rtl="0">
              <a:spcBef>
                <a:spcPts val="0"/>
              </a:spcBef>
              <a:spcAft>
                <a:spcPts val="0"/>
              </a:spcAft>
              <a:buNone/>
            </a:pPr>
            <a:r>
              <a:rPr lang="en" dirty="0"/>
              <a:t>Ferrite core</a:t>
            </a:r>
            <a:endParaRPr dirty="0"/>
          </a:p>
          <a:p>
            <a:pPr marL="0" lvl="0" indent="0" algn="l" rtl="0">
              <a:spcBef>
                <a:spcPts val="0"/>
              </a:spcBef>
              <a:spcAft>
                <a:spcPts val="0"/>
              </a:spcAft>
              <a:buNone/>
            </a:pPr>
            <a:r>
              <a:rPr lang="en" dirty="0"/>
              <a:t>Air core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6315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1ea606584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1ea60658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Inductor is basically a coiled up conductor.</a:t>
            </a:r>
          </a:p>
          <a:p>
            <a:pPr marL="0" lvl="0" indent="0" algn="l" rtl="0">
              <a:spcBef>
                <a:spcPts val="0"/>
              </a:spcBef>
              <a:spcAft>
                <a:spcPts val="0"/>
              </a:spcAft>
              <a:buNone/>
            </a:pPr>
            <a:r>
              <a:rPr lang="en" dirty="0"/>
              <a:t>Utilizes induction, can transfer energy through a created magnetic field</a:t>
            </a:r>
            <a:endParaRPr dirty="0"/>
          </a:p>
          <a:p>
            <a:pPr marL="0" lvl="0" indent="0" algn="l" rtl="0">
              <a:spcBef>
                <a:spcPts val="0"/>
              </a:spcBef>
              <a:spcAft>
                <a:spcPts val="0"/>
              </a:spcAft>
              <a:buNone/>
            </a:pPr>
            <a:r>
              <a:rPr lang="en" dirty="0"/>
              <a:t>Motors work on this principle, you energize a coil, and a magnet spins inside.</a:t>
            </a:r>
            <a:endParaRPr dirty="0"/>
          </a:p>
          <a:p>
            <a:pPr marL="0" lvl="0" indent="0" algn="l" rtl="0">
              <a:spcBef>
                <a:spcPts val="0"/>
              </a:spcBef>
              <a:spcAft>
                <a:spcPts val="0"/>
              </a:spcAft>
              <a:buNone/>
            </a:pPr>
            <a:r>
              <a:rPr lang="en" dirty="0"/>
              <a:t>The rotor and the stator. </a:t>
            </a:r>
            <a:endParaRPr dirty="0"/>
          </a:p>
          <a:p>
            <a:pPr marL="0" lvl="0" indent="0" algn="l" rtl="0">
              <a:spcBef>
                <a:spcPts val="0"/>
              </a:spcBef>
              <a:spcAft>
                <a:spcPts val="0"/>
              </a:spcAft>
              <a:buNone/>
            </a:pPr>
            <a:r>
              <a:rPr lang="en" dirty="0"/>
              <a:t>Generators use a gas or diesel motor to spin a magnet (rotor) and create a charge in an coil (stator)</a:t>
            </a:r>
            <a:endParaRPr dirty="0"/>
          </a:p>
          <a:p>
            <a:pPr marL="0" lvl="0" indent="0" algn="l" rtl="0">
              <a:spcBef>
                <a:spcPts val="0"/>
              </a:spcBef>
              <a:spcAft>
                <a:spcPts val="0"/>
              </a:spcAft>
              <a:buNone/>
            </a:pPr>
            <a:r>
              <a:rPr lang="en" dirty="0"/>
              <a:t>In circuits they can be used to smooth current </a:t>
            </a:r>
            <a:r>
              <a:rPr lang="en" dirty="0" err="1"/>
              <a:t>fluxuations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117312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1ea606584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1ea60658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842111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1ea606584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1ea606584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component that relies on inductance and coils is the relay. </a:t>
            </a:r>
            <a:endParaRPr/>
          </a:p>
          <a:p>
            <a:pPr marL="0" lvl="0" indent="0" algn="l" rtl="0">
              <a:spcBef>
                <a:spcPts val="0"/>
              </a:spcBef>
              <a:spcAft>
                <a:spcPts val="0"/>
              </a:spcAft>
              <a:buNone/>
            </a:pPr>
            <a:r>
              <a:rPr lang="en"/>
              <a:t>Electrically activated mechanical switch</a:t>
            </a:r>
            <a:endParaRPr/>
          </a:p>
        </p:txBody>
      </p:sp>
    </p:spTree>
    <p:extLst>
      <p:ext uri="{BB962C8B-B14F-4D97-AF65-F5344CB8AC3E}">
        <p14:creationId xmlns:p14="http://schemas.microsoft.com/office/powerpoint/2010/main" val="3841980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1ea606584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1ea606584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Coil and switch are isolated from one another.</a:t>
            </a:r>
            <a:endParaRPr/>
          </a:p>
          <a:p>
            <a:pPr marL="0" lvl="0" indent="0" algn="l" rtl="0">
              <a:spcBef>
                <a:spcPts val="0"/>
              </a:spcBef>
              <a:spcAft>
                <a:spcPts val="0"/>
              </a:spcAft>
              <a:buNone/>
            </a:pPr>
            <a:r>
              <a:rPr lang="en"/>
              <a:t>Can be used to switch things on or off. </a:t>
            </a:r>
            <a:endParaRPr/>
          </a:p>
        </p:txBody>
      </p:sp>
    </p:spTree>
    <p:extLst>
      <p:ext uri="{BB962C8B-B14F-4D97-AF65-F5344CB8AC3E}">
        <p14:creationId xmlns:p14="http://schemas.microsoft.com/office/powerpoint/2010/main" val="4249258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1d6daf18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1d6daf18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8684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1ea606584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1ea60658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Solenoid</a:t>
            </a:r>
            <a:endParaRPr dirty="0"/>
          </a:p>
          <a:p>
            <a:pPr marL="0" lvl="0" indent="0" algn="l" rtl="0">
              <a:spcBef>
                <a:spcPts val="0"/>
              </a:spcBef>
              <a:spcAft>
                <a:spcPts val="0"/>
              </a:spcAft>
              <a:buNone/>
            </a:pPr>
            <a:r>
              <a:rPr lang="en" dirty="0"/>
              <a:t>Coil, </a:t>
            </a:r>
            <a:r>
              <a:rPr lang="en" dirty="0" err="1"/>
              <a:t>magentism</a:t>
            </a:r>
            <a:r>
              <a:rPr lang="en" dirty="0"/>
              <a:t>, push or pull</a:t>
            </a:r>
          </a:p>
          <a:p>
            <a:pPr marL="0" lvl="0" indent="0" algn="l" rtl="0">
              <a:spcBef>
                <a:spcPts val="0"/>
              </a:spcBef>
              <a:spcAft>
                <a:spcPts val="0"/>
              </a:spcAft>
              <a:buNone/>
            </a:pPr>
            <a:r>
              <a:rPr lang="en" dirty="0"/>
              <a:t>used in things like locking doors or opening cash registers</a:t>
            </a:r>
            <a:endParaRPr dirty="0"/>
          </a:p>
        </p:txBody>
      </p:sp>
    </p:spTree>
    <p:extLst>
      <p:ext uri="{BB962C8B-B14F-4D97-AF65-F5344CB8AC3E}">
        <p14:creationId xmlns:p14="http://schemas.microsoft.com/office/powerpoint/2010/main" val="1140463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1ea606584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1ea606584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DC motors</a:t>
            </a:r>
          </a:p>
          <a:p>
            <a:pPr marL="0" lvl="0" indent="0" algn="l" rtl="0">
              <a:spcBef>
                <a:spcPts val="0"/>
              </a:spcBef>
              <a:spcAft>
                <a:spcPts val="0"/>
              </a:spcAft>
              <a:buNone/>
            </a:pPr>
            <a:r>
              <a:rPr lang="en" dirty="0"/>
              <a:t>when you energize the coils, it causes magnets to spin</a:t>
            </a:r>
          </a:p>
          <a:p>
            <a:pPr marL="0" lvl="0" indent="0" algn="l" rtl="0">
              <a:spcBef>
                <a:spcPts val="0"/>
              </a:spcBef>
              <a:spcAft>
                <a:spcPts val="0"/>
              </a:spcAft>
              <a:buNone/>
            </a:pPr>
            <a:r>
              <a:rPr lang="en" dirty="0"/>
              <a:t>gear reduction, speed decreases but torque increases.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9320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1ea60658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1ea60658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Most common use I see, is in a transformer</a:t>
            </a:r>
            <a:endParaRPr dirty="0"/>
          </a:p>
          <a:p>
            <a:pPr marL="0" lvl="0" indent="0" algn="l" rtl="0">
              <a:spcBef>
                <a:spcPts val="0"/>
              </a:spcBef>
              <a:spcAft>
                <a:spcPts val="0"/>
              </a:spcAft>
              <a:buNone/>
            </a:pPr>
            <a:r>
              <a:rPr lang="en" dirty="0"/>
              <a:t>Transforms ac voltage </a:t>
            </a:r>
            <a:r>
              <a:rPr lang="en" dirty="0" err="1"/>
              <a:t>usings</a:t>
            </a:r>
            <a:r>
              <a:rPr lang="en" dirty="0"/>
              <a:t> two coils that do not touch. </a:t>
            </a:r>
            <a:endParaRPr dirty="0"/>
          </a:p>
          <a:p>
            <a:pPr marL="0" lvl="0" indent="0" algn="l" rtl="0">
              <a:spcBef>
                <a:spcPts val="0"/>
              </a:spcBef>
              <a:spcAft>
                <a:spcPts val="0"/>
              </a:spcAft>
              <a:buNone/>
            </a:pPr>
            <a:r>
              <a:rPr lang="en" dirty="0"/>
              <a:t>Depending on number of turns of the coils, determines what the output voltage is. </a:t>
            </a:r>
            <a:endParaRPr dirty="0"/>
          </a:p>
          <a:p>
            <a:pPr marL="0" lvl="0" indent="0" algn="l" rtl="0">
              <a:spcBef>
                <a:spcPts val="0"/>
              </a:spcBef>
              <a:spcAft>
                <a:spcPts val="0"/>
              </a:spcAft>
              <a:buNone/>
            </a:pPr>
            <a:r>
              <a:rPr lang="en" dirty="0"/>
              <a:t>Isolates equipment from mains</a:t>
            </a:r>
            <a:endParaRPr dirty="0"/>
          </a:p>
        </p:txBody>
      </p:sp>
    </p:spTree>
    <p:extLst>
      <p:ext uri="{BB962C8B-B14F-4D97-AF65-F5344CB8AC3E}">
        <p14:creationId xmlns:p14="http://schemas.microsoft.com/office/powerpoint/2010/main" val="38094738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1ea60658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1ea60658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common use I see, is in a transformer</a:t>
            </a:r>
            <a:endParaRPr/>
          </a:p>
          <a:p>
            <a:pPr marL="0" lvl="0" indent="0" algn="l" rtl="0">
              <a:spcBef>
                <a:spcPts val="0"/>
              </a:spcBef>
              <a:spcAft>
                <a:spcPts val="0"/>
              </a:spcAft>
              <a:buNone/>
            </a:pPr>
            <a:r>
              <a:rPr lang="en"/>
              <a:t>Transforms ac voltage usings two coils that do not touch. </a:t>
            </a:r>
            <a:endParaRPr/>
          </a:p>
          <a:p>
            <a:pPr marL="0" lvl="0" indent="0" algn="l" rtl="0">
              <a:spcBef>
                <a:spcPts val="0"/>
              </a:spcBef>
              <a:spcAft>
                <a:spcPts val="0"/>
              </a:spcAft>
              <a:buNone/>
            </a:pPr>
            <a:r>
              <a:rPr lang="en"/>
              <a:t>Depending on number of coils, determines what the output voltage is. </a:t>
            </a:r>
            <a:endParaRPr/>
          </a:p>
          <a:p>
            <a:pPr marL="0" lvl="0" indent="0" algn="l" rtl="0">
              <a:spcBef>
                <a:spcPts val="0"/>
              </a:spcBef>
              <a:spcAft>
                <a:spcPts val="0"/>
              </a:spcAft>
              <a:buNone/>
            </a:pPr>
            <a:r>
              <a:rPr lang="en"/>
              <a:t>Isolates equipment from mains</a:t>
            </a:r>
            <a:endParaRPr/>
          </a:p>
        </p:txBody>
      </p:sp>
    </p:spTree>
    <p:extLst>
      <p:ext uri="{BB962C8B-B14F-4D97-AF65-F5344CB8AC3E}">
        <p14:creationId xmlns:p14="http://schemas.microsoft.com/office/powerpoint/2010/main" val="4180733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1ea606584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1ea60658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Center tap gives half Voltage</a:t>
            </a:r>
            <a:endParaRPr/>
          </a:p>
          <a:p>
            <a:pPr marL="0" lvl="0" indent="0" algn="l" rtl="0">
              <a:spcBef>
                <a:spcPts val="0"/>
              </a:spcBef>
              <a:spcAft>
                <a:spcPts val="0"/>
              </a:spcAft>
              <a:buNone/>
            </a:pPr>
            <a:r>
              <a:rPr lang="en"/>
              <a:t>Used in a residential application, one can have 240v for washer dryer service</a:t>
            </a:r>
            <a:endParaRPr/>
          </a:p>
          <a:p>
            <a:pPr marL="0" lvl="0" indent="0" algn="l" rtl="0">
              <a:spcBef>
                <a:spcPts val="0"/>
              </a:spcBef>
              <a:spcAft>
                <a:spcPts val="0"/>
              </a:spcAft>
              <a:buNone/>
            </a:pPr>
            <a:r>
              <a:rPr lang="en"/>
              <a:t>And use the center tap for 120v</a:t>
            </a:r>
            <a:endParaRPr/>
          </a:p>
          <a:p>
            <a:pPr marL="0" lvl="0" indent="0" algn="l" rtl="0">
              <a:spcBef>
                <a:spcPts val="0"/>
              </a:spcBef>
              <a:spcAft>
                <a:spcPts val="0"/>
              </a:spcAft>
              <a:buNone/>
            </a:pPr>
            <a:r>
              <a:rPr lang="en"/>
              <a:t>As an example.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853568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1ea606584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1ea60658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Besides smoothing outputs, there is another reason for isolation transformers</a:t>
            </a:r>
            <a:endParaRPr/>
          </a:p>
        </p:txBody>
      </p:sp>
    </p:spTree>
    <p:extLst>
      <p:ext uri="{BB962C8B-B14F-4D97-AF65-F5344CB8AC3E}">
        <p14:creationId xmlns:p14="http://schemas.microsoft.com/office/powerpoint/2010/main" val="28974507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1ea606584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1ea60658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6402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1ea60658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1ea60658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the secondary output would be earth grounded, and you entered the circuit, you would create a dangerous path to ground.</a:t>
            </a:r>
            <a:endParaRPr dirty="0"/>
          </a:p>
        </p:txBody>
      </p:sp>
    </p:spTree>
    <p:extLst>
      <p:ext uri="{BB962C8B-B14F-4D97-AF65-F5344CB8AC3E}">
        <p14:creationId xmlns:p14="http://schemas.microsoft.com/office/powerpoint/2010/main" val="37371397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1ea606584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1ea60658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Might be confusing</a:t>
            </a:r>
          </a:p>
          <a:p>
            <a:pPr marL="0" lvl="0" indent="0" algn="l" rtl="0">
              <a:spcBef>
                <a:spcPts val="0"/>
              </a:spcBef>
              <a:spcAft>
                <a:spcPts val="0"/>
              </a:spcAft>
              <a:buNone/>
            </a:pPr>
            <a:r>
              <a:rPr lang="en-US" dirty="0"/>
              <a:t>The ground symbols are the earth. That’s where “ground” comes from. </a:t>
            </a:r>
          </a:p>
          <a:p>
            <a:pPr marL="0" lvl="0" indent="0" algn="l" rtl="0">
              <a:spcBef>
                <a:spcPts val="0"/>
              </a:spcBef>
              <a:spcAft>
                <a:spcPts val="0"/>
              </a:spcAft>
              <a:buNone/>
            </a:pPr>
            <a:r>
              <a:rPr lang="en-US" dirty="0"/>
              <a:t>If the secondary windings are not “floating” then when you come in contact</a:t>
            </a:r>
          </a:p>
          <a:p>
            <a:pPr marL="0" lvl="0" indent="0" algn="l" rtl="0">
              <a:spcBef>
                <a:spcPts val="0"/>
              </a:spcBef>
              <a:spcAft>
                <a:spcPts val="0"/>
              </a:spcAft>
              <a:buNone/>
            </a:pPr>
            <a:r>
              <a:rPr lang="en-US" dirty="0"/>
              <a:t>You form a circuit, and the electricity flows through you. </a:t>
            </a:r>
            <a:endParaRPr dirty="0"/>
          </a:p>
        </p:txBody>
      </p:sp>
    </p:spTree>
    <p:extLst>
      <p:ext uri="{BB962C8B-B14F-4D97-AF65-F5344CB8AC3E}">
        <p14:creationId xmlns:p14="http://schemas.microsoft.com/office/powerpoint/2010/main" val="29929578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1ea60658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1ea60658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if that goes through your heart..</a:t>
            </a:r>
          </a:p>
          <a:p>
            <a:pPr marL="0" lvl="0" indent="0" algn="l" rtl="0">
              <a:spcBef>
                <a:spcPts val="0"/>
              </a:spcBef>
              <a:spcAft>
                <a:spcPts val="0"/>
              </a:spcAft>
              <a:buNone/>
            </a:pPr>
            <a:r>
              <a:rPr lang="en-US" dirty="0"/>
              <a:t>Ideally this goes through your right arm, then down your leg, you could survive.</a:t>
            </a:r>
          </a:p>
          <a:p>
            <a:pPr marL="0" lvl="0" indent="0" algn="l" rtl="0">
              <a:spcBef>
                <a:spcPts val="0"/>
              </a:spcBef>
              <a:spcAft>
                <a:spcPts val="0"/>
              </a:spcAft>
              <a:buNone/>
            </a:pPr>
            <a:r>
              <a:rPr lang="en-US" dirty="0"/>
              <a:t>But if both hands touch high current, electricity goes right across your chest.</a:t>
            </a:r>
            <a:endParaRPr dirty="0"/>
          </a:p>
        </p:txBody>
      </p:sp>
    </p:spTree>
    <p:extLst>
      <p:ext uri="{BB962C8B-B14F-4D97-AF65-F5344CB8AC3E}">
        <p14:creationId xmlns:p14="http://schemas.microsoft.com/office/powerpoint/2010/main" val="763461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1d6daf187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1d6daf187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Show story bots </a:t>
            </a:r>
            <a:r>
              <a:rPr lang="en" dirty="0" err="1"/>
              <a:t>electircity</a:t>
            </a:r>
            <a:r>
              <a:rPr lang="en" dirty="0"/>
              <a:t> clip</a:t>
            </a:r>
          </a:p>
          <a:p>
            <a:pPr marL="0" lvl="0" indent="0" algn="l" rtl="0">
              <a:spcBef>
                <a:spcPts val="0"/>
              </a:spcBef>
              <a:spcAft>
                <a:spcPts val="0"/>
              </a:spcAft>
              <a:buNone/>
            </a:pPr>
            <a:r>
              <a:rPr lang="en" dirty="0"/>
              <a:t>14:00</a:t>
            </a:r>
          </a:p>
          <a:p>
            <a:pPr marL="0" lvl="0" indent="0" algn="l" rtl="0">
              <a:spcBef>
                <a:spcPts val="0"/>
              </a:spcBef>
              <a:spcAft>
                <a:spcPts val="0"/>
              </a:spcAft>
              <a:buNone/>
            </a:pPr>
            <a:r>
              <a:rPr lang="en" dirty="0"/>
              <a:t>What is electricity,</a:t>
            </a:r>
          </a:p>
          <a:p>
            <a:pPr marL="0" lvl="0" indent="0" algn="l" rtl="0">
              <a:spcBef>
                <a:spcPts val="0"/>
              </a:spcBef>
              <a:spcAft>
                <a:spcPts val="0"/>
              </a:spcAft>
              <a:buNone/>
            </a:pPr>
            <a:r>
              <a:rPr lang="en" dirty="0"/>
              <a:t>They’re inside a wire, attached to a generator, magnet spins, induces electrical current in the coil.</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1ea606584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1ea606584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6822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1ea606584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1ea606584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Makes an electrical connection, physically.</a:t>
            </a:r>
          </a:p>
          <a:p>
            <a:pPr marL="0" lvl="0" indent="0" algn="l" rtl="0">
              <a:spcBef>
                <a:spcPts val="0"/>
              </a:spcBef>
              <a:spcAft>
                <a:spcPts val="0"/>
              </a:spcAft>
              <a:buNone/>
            </a:pPr>
            <a:r>
              <a:rPr lang="en-US" dirty="0"/>
              <a:t>Many different kinds. Basically all do the same thing.</a:t>
            </a:r>
          </a:p>
          <a:p>
            <a:pPr marL="0" lvl="0" indent="0" algn="l" rtl="0">
              <a:spcBef>
                <a:spcPts val="0"/>
              </a:spcBef>
              <a:spcAft>
                <a:spcPts val="0"/>
              </a:spcAft>
              <a:buNone/>
            </a:pPr>
            <a:r>
              <a:rPr lang="en-US" dirty="0"/>
              <a:t>Connect to electrical leads together. </a:t>
            </a:r>
          </a:p>
          <a:p>
            <a:pPr marL="0" lvl="0" indent="0" algn="l" rtl="0">
              <a:spcBef>
                <a:spcPts val="0"/>
              </a:spcBef>
              <a:spcAft>
                <a:spcPts val="0"/>
              </a:spcAft>
              <a:buNone/>
            </a:pPr>
            <a:r>
              <a:rPr lang="en-US" dirty="0"/>
              <a:t>Momentary</a:t>
            </a:r>
          </a:p>
          <a:p>
            <a:pPr marL="0" lvl="0" indent="0" algn="l" rtl="0">
              <a:spcBef>
                <a:spcPts val="0"/>
              </a:spcBef>
              <a:spcAft>
                <a:spcPts val="0"/>
              </a:spcAft>
              <a:buNone/>
            </a:pPr>
            <a:r>
              <a:rPr lang="en-US" dirty="0"/>
              <a:t>Latching</a:t>
            </a:r>
          </a:p>
          <a:p>
            <a:pPr marL="0" lvl="0" indent="0" algn="l" rtl="0">
              <a:spcBef>
                <a:spcPts val="0"/>
              </a:spcBef>
              <a:spcAft>
                <a:spcPts val="0"/>
              </a:spcAft>
              <a:buNone/>
            </a:pPr>
            <a:r>
              <a:rPr lang="en-US" dirty="0"/>
              <a:t>Pole/Throw</a:t>
            </a:r>
            <a:endParaRPr dirty="0"/>
          </a:p>
        </p:txBody>
      </p:sp>
    </p:spTree>
    <p:extLst>
      <p:ext uri="{BB962C8B-B14F-4D97-AF65-F5344CB8AC3E}">
        <p14:creationId xmlns:p14="http://schemas.microsoft.com/office/powerpoint/2010/main" val="2495655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1d6daf187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1d6daf187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say, Increase power, voltage or current.</a:t>
            </a:r>
          </a:p>
          <a:p>
            <a:pPr marL="0" lvl="0" indent="0" algn="l" rtl="0">
              <a:spcBef>
                <a:spcPts val="0"/>
              </a:spcBef>
              <a:spcAft>
                <a:spcPts val="0"/>
              </a:spcAft>
              <a:buNone/>
            </a:pPr>
            <a:r>
              <a:rPr lang="en" dirty="0"/>
              <a:t>Solid state, semi conductors</a:t>
            </a:r>
          </a:p>
          <a:p>
            <a:pPr marL="0" lvl="0" indent="0" algn="l" rtl="0">
              <a:spcBef>
                <a:spcPts val="0"/>
              </a:spcBef>
              <a:spcAft>
                <a:spcPts val="0"/>
              </a:spcAft>
              <a:buNone/>
            </a:pPr>
            <a:r>
              <a:rPr lang="en" dirty="0"/>
              <a:t>Transistor</a:t>
            </a:r>
          </a:p>
          <a:p>
            <a:pPr marL="0" lvl="0" indent="0" algn="l" rtl="0">
              <a:spcBef>
                <a:spcPts val="0"/>
              </a:spcBef>
              <a:spcAft>
                <a:spcPts val="0"/>
              </a:spcAft>
              <a:buNone/>
            </a:pPr>
            <a:r>
              <a:rPr lang="en" dirty="0"/>
              <a:t>Integrated Circuit</a:t>
            </a:r>
          </a:p>
          <a:p>
            <a:pPr marL="0" lvl="0" indent="0" algn="l" rtl="0">
              <a:spcBef>
                <a:spcPts val="0"/>
              </a:spcBef>
              <a:spcAft>
                <a:spcPts val="0"/>
              </a:spcAft>
              <a:buNone/>
            </a:pPr>
            <a:r>
              <a:rPr lang="en" dirty="0"/>
              <a:t>Silicon</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1729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1ea606584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1ea60658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type of tube used in early computers was called a triode and was invented by Lee De Forest in 1906. It consists of a cathode and a plate, separated by a control grid, suspended in a glass vacuum tube. The cathode is heated by a red-hot electric filament, which causes it to emit electrons that are attracted to the plate. The control grid in the middle can control this flow of electrons. By making it negative, you cause the electrons to be repelled back to the cathode; by making it positive, you cause them to be attracted toward the plate. Thus, by controlling the grid current, you can control the on/off output of the plate.</a:t>
            </a:r>
            <a:endParaRPr dirty="0"/>
          </a:p>
        </p:txBody>
      </p:sp>
    </p:spTree>
    <p:extLst>
      <p:ext uri="{BB962C8B-B14F-4D97-AF65-F5344CB8AC3E}">
        <p14:creationId xmlns:p14="http://schemas.microsoft.com/office/powerpoint/2010/main" val="16918942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1ea606584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1ea606584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a:t>
            </a:r>
            <a:r>
              <a:rPr lang="en" dirty="0" err="1"/>
              <a:t>dont</a:t>
            </a:r>
            <a:r>
              <a:rPr lang="en" dirty="0"/>
              <a:t> really know honestly.</a:t>
            </a:r>
          </a:p>
        </p:txBody>
      </p:sp>
    </p:spTree>
    <p:extLst>
      <p:ext uri="{BB962C8B-B14F-4D97-AF65-F5344CB8AC3E}">
        <p14:creationId xmlns:p14="http://schemas.microsoft.com/office/powerpoint/2010/main" val="550459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1ea606584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1ea60658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Nixie tubes</a:t>
            </a:r>
            <a:endParaRPr/>
          </a:p>
        </p:txBody>
      </p:sp>
    </p:spTree>
    <p:extLst>
      <p:ext uri="{BB962C8B-B14F-4D97-AF65-F5344CB8AC3E}">
        <p14:creationId xmlns:p14="http://schemas.microsoft.com/office/powerpoint/2010/main" val="28411885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1ea60658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1ea60658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bunch of on off signals, and current running through different elements to light up different bits.</a:t>
            </a:r>
            <a:endParaRPr dirty="0"/>
          </a:p>
        </p:txBody>
      </p:sp>
    </p:spTree>
    <p:extLst>
      <p:ext uri="{BB962C8B-B14F-4D97-AF65-F5344CB8AC3E}">
        <p14:creationId xmlns:p14="http://schemas.microsoft.com/office/powerpoint/2010/main" val="9616353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ea606584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ea606584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Might be great for tone, but Thing to take away was that they are unreliable as a switch.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962262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2774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you have electronic switches, with no moving parts. </a:t>
            </a:r>
          </a:p>
          <a:p>
            <a:pPr marL="0" lvl="0" indent="0" algn="l" rtl="0">
              <a:spcBef>
                <a:spcPts val="0"/>
              </a:spcBef>
              <a:spcAft>
                <a:spcPts val="0"/>
              </a:spcAft>
              <a:buNone/>
            </a:pPr>
            <a:r>
              <a:rPr lang="en-US" dirty="0"/>
              <a:t>Electronic logic. </a:t>
            </a:r>
          </a:p>
          <a:p>
            <a:pPr marL="0" lvl="0" indent="0" algn="l" rtl="0">
              <a:spcBef>
                <a:spcPts val="0"/>
              </a:spcBef>
              <a:spcAft>
                <a:spcPts val="0"/>
              </a:spcAft>
              <a:buNone/>
            </a:pPr>
            <a:r>
              <a:rPr lang="en-US" dirty="0"/>
              <a:t>Invented 1947</a:t>
            </a:r>
          </a:p>
          <a:p>
            <a:pPr marL="0" lvl="0" indent="0" algn="l" rtl="0">
              <a:spcBef>
                <a:spcPts val="0"/>
              </a:spcBef>
              <a:spcAft>
                <a:spcPts val="0"/>
              </a:spcAft>
              <a:buNone/>
            </a:pPr>
            <a:r>
              <a:rPr lang="en-US" dirty="0"/>
              <a:t>Smaller, consumes less power.</a:t>
            </a:r>
          </a:p>
          <a:p>
            <a:pPr marL="0" lvl="0" indent="0" algn="l" rtl="0">
              <a:spcBef>
                <a:spcPts val="0"/>
              </a:spcBef>
              <a:spcAft>
                <a:spcPts val="0"/>
              </a:spcAft>
              <a:buNone/>
            </a:pPr>
            <a:r>
              <a:rPr lang="en-US" dirty="0"/>
              <a:t>Less prone to failure. </a:t>
            </a:r>
          </a:p>
          <a:p>
            <a:pPr marL="0" lvl="0" indent="0" algn="l" rtl="0">
              <a:spcBef>
                <a:spcPts val="0"/>
              </a:spcBef>
              <a:spcAft>
                <a:spcPts val="0"/>
              </a:spcAft>
              <a:buNone/>
            </a:pPr>
            <a:r>
              <a:rPr lang="en-US" dirty="0"/>
              <a:t>Gave rise to the modern computer.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68141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1d6daf187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1d6daf187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Three </a:t>
            </a:r>
            <a:r>
              <a:rPr lang="en" dirty="0" err="1"/>
              <a:t>catagories</a:t>
            </a:r>
            <a:r>
              <a:rPr lang="en" dirty="0"/>
              <a:t> of materials</a:t>
            </a:r>
          </a:p>
          <a:p>
            <a:pPr marL="0" lvl="0" indent="0" algn="l" rtl="0">
              <a:spcBef>
                <a:spcPts val="0"/>
              </a:spcBef>
              <a:spcAft>
                <a:spcPts val="0"/>
              </a:spcAft>
              <a:buNone/>
            </a:pPr>
            <a:r>
              <a:rPr lang="en" dirty="0"/>
              <a:t>Gold is best</a:t>
            </a:r>
            <a:endParaRPr dirty="0"/>
          </a:p>
          <a:p>
            <a:pPr marL="0" lvl="0" indent="0" algn="l" rtl="0">
              <a:spcBef>
                <a:spcPts val="0"/>
              </a:spcBef>
              <a:spcAft>
                <a:spcPts val="0"/>
              </a:spcAft>
              <a:buNone/>
            </a:pPr>
            <a:r>
              <a:rPr lang="en" dirty="0"/>
              <a:t>Copper is cheaper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Wood Plastic Rubber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Silicon, gave rise to solid state tech,</a:t>
            </a:r>
            <a:endParaRPr dirty="0"/>
          </a:p>
          <a:p>
            <a:pPr marL="0" lvl="0" indent="0" algn="l" rtl="0">
              <a:spcBef>
                <a:spcPts val="0"/>
              </a:spcBef>
              <a:spcAft>
                <a:spcPts val="0"/>
              </a:spcAft>
              <a:buNone/>
            </a:pPr>
            <a:r>
              <a:rPr lang="en" dirty="0"/>
              <a:t>Diodes, transistors, etc.</a:t>
            </a:r>
          </a:p>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you have electronic switches, with no moving parts. </a:t>
            </a:r>
          </a:p>
          <a:p>
            <a:pPr marL="0" lvl="0" indent="0" algn="l" rtl="0">
              <a:spcBef>
                <a:spcPts val="0"/>
              </a:spcBef>
              <a:spcAft>
                <a:spcPts val="0"/>
              </a:spcAft>
              <a:buNone/>
            </a:pPr>
            <a:r>
              <a:rPr lang="en-US" dirty="0"/>
              <a:t>Electronic logic. </a:t>
            </a:r>
          </a:p>
          <a:p>
            <a:pPr marL="0" lvl="0" indent="0" algn="l" rtl="0">
              <a:spcBef>
                <a:spcPts val="0"/>
              </a:spcBef>
              <a:spcAft>
                <a:spcPts val="0"/>
              </a:spcAft>
              <a:buNone/>
            </a:pPr>
            <a:r>
              <a:rPr lang="en-US" dirty="0"/>
              <a:t>Invented 1947</a:t>
            </a:r>
          </a:p>
          <a:p>
            <a:pPr marL="0" lvl="0" indent="0" algn="l" rtl="0">
              <a:spcBef>
                <a:spcPts val="0"/>
              </a:spcBef>
              <a:spcAft>
                <a:spcPts val="0"/>
              </a:spcAft>
              <a:buNone/>
            </a:pPr>
            <a:r>
              <a:rPr lang="en-US" dirty="0"/>
              <a:t>Smaller, consumes less power.</a:t>
            </a:r>
          </a:p>
          <a:p>
            <a:pPr marL="0" lvl="0" indent="0" algn="l" rtl="0">
              <a:spcBef>
                <a:spcPts val="0"/>
              </a:spcBef>
              <a:spcAft>
                <a:spcPts val="0"/>
              </a:spcAft>
              <a:buNone/>
            </a:pPr>
            <a:r>
              <a:rPr lang="en-US" dirty="0"/>
              <a:t>Less prone to failure. </a:t>
            </a:r>
          </a:p>
          <a:p>
            <a:pPr marL="0" lvl="0" indent="0" algn="l" rtl="0">
              <a:spcBef>
                <a:spcPts val="0"/>
              </a:spcBef>
              <a:spcAft>
                <a:spcPts val="0"/>
              </a:spcAft>
              <a:buNone/>
            </a:pPr>
            <a:r>
              <a:rPr lang="en-US" dirty="0"/>
              <a:t>Gave rise to the modern computer.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045186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Into collector </a:t>
            </a:r>
          </a:p>
          <a:p>
            <a:pPr marL="0" lvl="0" indent="0" algn="l" rtl="0">
              <a:spcBef>
                <a:spcPts val="0"/>
              </a:spcBef>
              <a:spcAft>
                <a:spcPts val="0"/>
              </a:spcAft>
              <a:buNone/>
            </a:pPr>
            <a:r>
              <a:rPr lang="en-US" dirty="0"/>
              <a:t>Out of emitter</a:t>
            </a:r>
          </a:p>
          <a:p>
            <a:pPr marL="0" lvl="0" indent="0" algn="l" rtl="0">
              <a:spcBef>
                <a:spcPts val="0"/>
              </a:spcBef>
              <a:spcAft>
                <a:spcPts val="0"/>
              </a:spcAft>
              <a:buNone/>
            </a:pPr>
            <a:r>
              <a:rPr lang="en-US" dirty="0"/>
              <a:t>Base is control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512113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Into collector </a:t>
            </a:r>
          </a:p>
          <a:p>
            <a:pPr marL="0" lvl="0" indent="0" algn="l" rtl="0">
              <a:spcBef>
                <a:spcPts val="0"/>
              </a:spcBef>
              <a:spcAft>
                <a:spcPts val="0"/>
              </a:spcAft>
              <a:buNone/>
            </a:pPr>
            <a:r>
              <a:rPr lang="en-US" dirty="0"/>
              <a:t>Out of emitter</a:t>
            </a:r>
          </a:p>
          <a:p>
            <a:pPr marL="0" lvl="0" indent="0" algn="l" rtl="0">
              <a:spcBef>
                <a:spcPts val="0"/>
              </a:spcBef>
              <a:spcAft>
                <a:spcPts val="0"/>
              </a:spcAft>
              <a:buNone/>
            </a:pPr>
            <a:r>
              <a:rPr lang="en-US" dirty="0"/>
              <a:t>Base is control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93306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 resistor at the collector limits the gain of the amplifier.</a:t>
            </a:r>
          </a:p>
        </p:txBody>
      </p:sp>
    </p:spTree>
    <p:extLst>
      <p:ext uri="{BB962C8B-B14F-4D97-AF65-F5344CB8AC3E}">
        <p14:creationId xmlns:p14="http://schemas.microsoft.com/office/powerpoint/2010/main" val="19946098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72153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171217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Generic</a:t>
            </a:r>
          </a:p>
          <a:p>
            <a:pPr marL="0" lvl="0" indent="0" algn="l" rtl="0">
              <a:spcBef>
                <a:spcPts val="0"/>
              </a:spcBef>
              <a:spcAft>
                <a:spcPts val="0"/>
              </a:spcAft>
              <a:buNone/>
            </a:pPr>
            <a:r>
              <a:rPr lang="en-US" dirty="0"/>
              <a:t>LED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957519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Mostly complete circuits in a discrete package.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Vast array of functions. Logic gates, Op amps, Microprocessors, Timers, RAM</a:t>
            </a:r>
          </a:p>
          <a:p>
            <a:pPr marL="0" lvl="0" indent="0" algn="l" rtl="0">
              <a:spcBef>
                <a:spcPts val="0"/>
              </a:spcBef>
              <a:spcAft>
                <a:spcPts val="0"/>
              </a:spcAft>
              <a:buNone/>
            </a:pPr>
            <a:r>
              <a:rPr lang="en-US" dirty="0"/>
              <a:t>Datasheets are imperative to determining function. </a:t>
            </a:r>
          </a:p>
        </p:txBody>
      </p:sp>
    </p:spTree>
    <p:extLst>
      <p:ext uri="{BB962C8B-B14F-4D97-AF65-F5344CB8AC3E}">
        <p14:creationId xmlns:p14="http://schemas.microsoft.com/office/powerpoint/2010/main" val="39961313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Mostly complete circuits in a discrete package.</a:t>
            </a:r>
          </a:p>
        </p:txBody>
      </p:sp>
    </p:spTree>
    <p:extLst>
      <p:ext uri="{BB962C8B-B14F-4D97-AF65-F5344CB8AC3E}">
        <p14:creationId xmlns:p14="http://schemas.microsoft.com/office/powerpoint/2010/main" val="28112289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 amp symbol. Some chips have 1 or up to 4 in a single package. These are used for things like amplifiers, feedback </a:t>
            </a:r>
            <a:r>
              <a:rPr lang="en-US" dirty="0" err="1"/>
              <a:t>stuctures</a:t>
            </a:r>
            <a:r>
              <a:rPr lang="en-US" dirty="0"/>
              <a:t>, buffers. </a:t>
            </a:r>
          </a:p>
        </p:txBody>
      </p:sp>
    </p:spTree>
    <p:extLst>
      <p:ext uri="{BB962C8B-B14F-4D97-AF65-F5344CB8AC3E}">
        <p14:creationId xmlns:p14="http://schemas.microsoft.com/office/powerpoint/2010/main" val="3472618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1d6daf18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1d6daf18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Volt is the potential to move electrons</a:t>
            </a:r>
            <a:endParaRPr/>
          </a:p>
          <a:p>
            <a:pPr marL="0" lvl="0" indent="0" algn="l" rtl="0">
              <a:spcBef>
                <a:spcPts val="0"/>
              </a:spcBef>
              <a:spcAft>
                <a:spcPts val="0"/>
              </a:spcAft>
              <a:buNone/>
            </a:pPr>
            <a:r>
              <a:rPr lang="en"/>
              <a:t>Amp (current) is the flow of electrons</a:t>
            </a:r>
            <a:endParaRPr/>
          </a:p>
          <a:p>
            <a:pPr marL="0" lvl="0" indent="0" algn="l" rtl="0">
              <a:spcBef>
                <a:spcPts val="0"/>
              </a:spcBef>
              <a:spcAft>
                <a:spcPts val="0"/>
              </a:spcAft>
              <a:buNone/>
            </a:pPr>
            <a:r>
              <a:rPr lang="en"/>
              <a:t>Ohm (resistance) is “reluctance” to the flow of electrons</a:t>
            </a:r>
            <a:endParaRPr/>
          </a:p>
        </p:txBody>
      </p:sp>
    </p:spTree>
    <p:extLst>
      <p:ext uri="{BB962C8B-B14F-4D97-AF65-F5344CB8AC3E}">
        <p14:creationId xmlns:p14="http://schemas.microsoft.com/office/powerpoint/2010/main" val="36896500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 amp symbol. Some chips have 1 or up to 4 in a single package. These are used for things like amplifiers, feedback </a:t>
            </a:r>
            <a:r>
              <a:rPr lang="en-US" dirty="0" err="1"/>
              <a:t>stuctures</a:t>
            </a:r>
            <a:r>
              <a:rPr lang="en-US" dirty="0"/>
              <a:t>, buffers. </a:t>
            </a:r>
          </a:p>
        </p:txBody>
      </p:sp>
    </p:spTree>
    <p:extLst>
      <p:ext uri="{BB962C8B-B14F-4D97-AF65-F5344CB8AC3E}">
        <p14:creationId xmlns:p14="http://schemas.microsoft.com/office/powerpoint/2010/main" val="8942704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common IC, 555 timer. Can be configured multiple ways based upon external components. </a:t>
            </a:r>
          </a:p>
        </p:txBody>
      </p:sp>
    </p:spTree>
    <p:extLst>
      <p:ext uri="{BB962C8B-B14F-4D97-AF65-F5344CB8AC3E}">
        <p14:creationId xmlns:p14="http://schemas.microsoft.com/office/powerpoint/2010/main" val="21098908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common IC, 555 timer. Can be configured multiple ways based upon external components. </a:t>
            </a:r>
          </a:p>
        </p:txBody>
      </p:sp>
    </p:spTree>
    <p:extLst>
      <p:ext uri="{BB962C8B-B14F-4D97-AF65-F5344CB8AC3E}">
        <p14:creationId xmlns:p14="http://schemas.microsoft.com/office/powerpoint/2010/main" val="3145209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1ea60658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1ea60658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Atmega328 microcontroller</a:t>
            </a:r>
          </a:p>
          <a:p>
            <a:pPr marL="0" lvl="0" indent="0" algn="l" rtl="0">
              <a:spcBef>
                <a:spcPts val="0"/>
              </a:spcBef>
              <a:spcAft>
                <a:spcPts val="0"/>
              </a:spcAft>
              <a:buNone/>
            </a:pPr>
            <a:r>
              <a:rPr lang="en-US" dirty="0"/>
              <a:t>Brain of an Arduino. Must have firmware installed to it. </a:t>
            </a:r>
          </a:p>
          <a:p>
            <a:pPr marL="0" lvl="0" indent="0" algn="l" rtl="0">
              <a:spcBef>
                <a:spcPts val="0"/>
              </a:spcBef>
              <a:spcAft>
                <a:spcPts val="0"/>
              </a:spcAft>
              <a:buNone/>
            </a:pPr>
            <a:r>
              <a:rPr lang="en-US" dirty="0"/>
              <a:t>Runs code.</a:t>
            </a:r>
          </a:p>
        </p:txBody>
      </p:sp>
    </p:spTree>
    <p:extLst>
      <p:ext uri="{BB962C8B-B14F-4D97-AF65-F5344CB8AC3E}">
        <p14:creationId xmlns:p14="http://schemas.microsoft.com/office/powerpoint/2010/main" val="259707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Anatomy of a Circuit Board</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Row Home Electronics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Principles</a:t>
            </a:r>
            <a:endParaRPr/>
          </a:p>
        </p:txBody>
      </p:sp>
      <p:sp>
        <p:nvSpPr>
          <p:cNvPr id="101" name="Google Shape;101;p22"/>
          <p:cNvSpPr txBox="1"/>
          <p:nvPr/>
        </p:nvSpPr>
        <p:spPr>
          <a:xfrm>
            <a:off x="766015" y="1039100"/>
            <a:ext cx="7611969"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dirty="0">
                <a:solidFill>
                  <a:srgbClr val="FFFFFF"/>
                </a:solidFill>
              </a:rPr>
              <a:t>Current (I) [amp]		Voltage (V) [volt]		Resistance (</a:t>
            </a:r>
            <a:r>
              <a:rPr lang="en" dirty="0" err="1">
                <a:solidFill>
                  <a:srgbClr val="FFFFFF"/>
                </a:solidFill>
              </a:rPr>
              <a:t>Ω</a:t>
            </a:r>
            <a:r>
              <a:rPr lang="en" dirty="0">
                <a:solidFill>
                  <a:srgbClr val="FFFFFF"/>
                </a:solidFill>
              </a:rPr>
              <a:t>) [ohm]</a:t>
            </a: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p:txBody>
      </p:sp>
      <p:pic>
        <p:nvPicPr>
          <p:cNvPr id="4" name="Google Shape;102;p22">
            <a:extLst>
              <a:ext uri="{FF2B5EF4-FFF2-40B4-BE49-F238E27FC236}">
                <a16:creationId xmlns:a16="http://schemas.microsoft.com/office/drawing/2014/main" id="{749605A0-AA64-3A46-B634-0835E268573E}"/>
              </a:ext>
            </a:extLst>
          </p:cNvPr>
          <p:cNvPicPr preferRelativeResize="0"/>
          <p:nvPr/>
        </p:nvPicPr>
        <p:blipFill>
          <a:blip r:embed="rId3">
            <a:alphaModFix/>
          </a:blip>
          <a:stretch>
            <a:fillRect/>
          </a:stretch>
        </p:blipFill>
        <p:spPr>
          <a:xfrm>
            <a:off x="2581311" y="1611800"/>
            <a:ext cx="3981375" cy="3292150"/>
          </a:xfrm>
          <a:prstGeom prst="rect">
            <a:avLst/>
          </a:prstGeom>
          <a:noFill/>
          <a:ln>
            <a:noFill/>
          </a:ln>
        </p:spPr>
      </p:pic>
    </p:spTree>
    <p:extLst>
      <p:ext uri="{BB962C8B-B14F-4D97-AF65-F5344CB8AC3E}">
        <p14:creationId xmlns:p14="http://schemas.microsoft.com/office/powerpoint/2010/main" val="167069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Principles</a:t>
            </a:r>
            <a:endParaRPr/>
          </a:p>
        </p:txBody>
      </p:sp>
      <p:sp>
        <p:nvSpPr>
          <p:cNvPr id="101" name="Google Shape;101;p22"/>
          <p:cNvSpPr txBox="1"/>
          <p:nvPr/>
        </p:nvSpPr>
        <p:spPr>
          <a:xfrm>
            <a:off x="766015" y="1039100"/>
            <a:ext cx="7611969"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dirty="0">
                <a:solidFill>
                  <a:srgbClr val="FFFFFF"/>
                </a:solidFill>
              </a:rPr>
              <a:t>Current (I) [amp]		Voltage (V) [volt]		Resistance (</a:t>
            </a:r>
            <a:r>
              <a:rPr lang="en" dirty="0" err="1">
                <a:solidFill>
                  <a:srgbClr val="FFFFFF"/>
                </a:solidFill>
              </a:rPr>
              <a:t>Ω</a:t>
            </a:r>
            <a:r>
              <a:rPr lang="en" dirty="0">
                <a:solidFill>
                  <a:srgbClr val="FFFFFF"/>
                </a:solidFill>
              </a:rPr>
              <a:t>) [ohm]</a:t>
            </a: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p:txBody>
      </p:sp>
      <p:pic>
        <p:nvPicPr>
          <p:cNvPr id="4" name="Google Shape;109;p23">
            <a:extLst>
              <a:ext uri="{FF2B5EF4-FFF2-40B4-BE49-F238E27FC236}">
                <a16:creationId xmlns:a16="http://schemas.microsoft.com/office/drawing/2014/main" id="{FA561A16-BA4C-9F4A-BD54-F857A6727CF8}"/>
              </a:ext>
            </a:extLst>
          </p:cNvPr>
          <p:cNvPicPr preferRelativeResize="0"/>
          <p:nvPr/>
        </p:nvPicPr>
        <p:blipFill>
          <a:blip r:embed="rId3">
            <a:alphaModFix/>
          </a:blip>
          <a:stretch>
            <a:fillRect/>
          </a:stretch>
        </p:blipFill>
        <p:spPr>
          <a:xfrm>
            <a:off x="2768174" y="1611800"/>
            <a:ext cx="3607649" cy="3123799"/>
          </a:xfrm>
          <a:prstGeom prst="rect">
            <a:avLst/>
          </a:prstGeom>
          <a:noFill/>
          <a:ln>
            <a:noFill/>
          </a:ln>
        </p:spPr>
      </p:pic>
    </p:spTree>
    <p:extLst>
      <p:ext uri="{BB962C8B-B14F-4D97-AF65-F5344CB8AC3E}">
        <p14:creationId xmlns:p14="http://schemas.microsoft.com/office/powerpoint/2010/main" val="767432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Principles</a:t>
            </a:r>
            <a:endParaRPr/>
          </a:p>
        </p:txBody>
      </p:sp>
      <p:sp>
        <p:nvSpPr>
          <p:cNvPr id="122" name="Google Shape;122;p25"/>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400">
                <a:solidFill>
                  <a:srgbClr val="FFFFFF"/>
                </a:solidFill>
              </a:rPr>
              <a:t>Circuits</a:t>
            </a:r>
            <a:endParaRPr sz="2400">
              <a:solidFill>
                <a:srgbClr val="FFFFFF"/>
              </a:solidFill>
            </a:endParaRPr>
          </a:p>
        </p:txBody>
      </p:sp>
      <p:sp>
        <p:nvSpPr>
          <p:cNvPr id="123" name="Google Shape;123;p25"/>
          <p:cNvSpPr/>
          <p:nvPr/>
        </p:nvSpPr>
        <p:spPr>
          <a:xfrm>
            <a:off x="1610700" y="1696225"/>
            <a:ext cx="5965500" cy="23376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pic>
        <p:nvPicPr>
          <p:cNvPr id="124" name="Google Shape;124;p25"/>
          <p:cNvPicPr preferRelativeResize="0"/>
          <p:nvPr/>
        </p:nvPicPr>
        <p:blipFill>
          <a:blip r:embed="rId3">
            <a:alphaModFix/>
          </a:blip>
          <a:stretch>
            <a:fillRect/>
          </a:stretch>
        </p:blipFill>
        <p:spPr>
          <a:xfrm>
            <a:off x="1714500" y="1806788"/>
            <a:ext cx="5715000" cy="2028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Principles</a:t>
            </a:r>
            <a:endParaRPr/>
          </a:p>
        </p:txBody>
      </p:sp>
      <p:sp>
        <p:nvSpPr>
          <p:cNvPr id="115" name="Google Shape;115;p24"/>
          <p:cNvSpPr txBox="1"/>
          <p:nvPr/>
        </p:nvSpPr>
        <p:spPr>
          <a:xfrm>
            <a:off x="155850" y="939937"/>
            <a:ext cx="88323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dirty="0">
                <a:solidFill>
                  <a:srgbClr val="FFFFFF"/>
                </a:solidFill>
              </a:rPr>
              <a:t>Impedance (𝒵) (</a:t>
            </a:r>
            <a:r>
              <a:rPr lang="en" dirty="0" err="1">
                <a:solidFill>
                  <a:srgbClr val="FFFFFF"/>
                </a:solidFill>
              </a:rPr>
              <a:t>Ω</a:t>
            </a:r>
            <a:r>
              <a:rPr lang="en" dirty="0">
                <a:solidFill>
                  <a:srgbClr val="FFFFFF"/>
                </a:solidFill>
              </a:rPr>
              <a:t>) [ohm]	Inductance (H) [Henry]		Capacitance (F) [farad]</a:t>
            </a: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Principles</a:t>
            </a:r>
            <a:endParaRPr/>
          </a:p>
        </p:txBody>
      </p:sp>
      <p:sp>
        <p:nvSpPr>
          <p:cNvPr id="115" name="Google Shape;115;p24"/>
          <p:cNvSpPr txBox="1"/>
          <p:nvPr/>
        </p:nvSpPr>
        <p:spPr>
          <a:xfrm>
            <a:off x="155850" y="939937"/>
            <a:ext cx="88323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dirty="0">
                <a:solidFill>
                  <a:srgbClr val="FFFFFF"/>
                </a:solidFill>
              </a:rPr>
              <a:t>Impedance (𝒵) (</a:t>
            </a:r>
            <a:r>
              <a:rPr lang="en" dirty="0" err="1">
                <a:solidFill>
                  <a:srgbClr val="FFFFFF"/>
                </a:solidFill>
              </a:rPr>
              <a:t>Ω</a:t>
            </a:r>
            <a:r>
              <a:rPr lang="en" dirty="0">
                <a:solidFill>
                  <a:srgbClr val="FFFFFF"/>
                </a:solidFill>
              </a:rPr>
              <a:t>) [ohm]	Inductance (H) [Henry]		Capacitance (F) [farad]</a:t>
            </a: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p:txBody>
      </p:sp>
      <p:pic>
        <p:nvPicPr>
          <p:cNvPr id="116" name="Google Shape;116;p24"/>
          <p:cNvPicPr preferRelativeResize="0"/>
          <p:nvPr/>
        </p:nvPicPr>
        <p:blipFill>
          <a:blip r:embed="rId3">
            <a:alphaModFix/>
          </a:blip>
          <a:stretch>
            <a:fillRect/>
          </a:stretch>
        </p:blipFill>
        <p:spPr>
          <a:xfrm>
            <a:off x="2476500" y="1485125"/>
            <a:ext cx="4191000" cy="3267075"/>
          </a:xfrm>
          <a:prstGeom prst="rect">
            <a:avLst/>
          </a:prstGeom>
          <a:noFill/>
          <a:ln>
            <a:noFill/>
          </a:ln>
        </p:spPr>
      </p:pic>
    </p:spTree>
    <p:extLst>
      <p:ext uri="{BB962C8B-B14F-4D97-AF65-F5344CB8AC3E}">
        <p14:creationId xmlns:p14="http://schemas.microsoft.com/office/powerpoint/2010/main" val="2195748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Principles</a:t>
            </a:r>
            <a:endParaRPr/>
          </a:p>
        </p:txBody>
      </p:sp>
      <p:sp>
        <p:nvSpPr>
          <p:cNvPr id="130" name="Google Shape;130;p26"/>
          <p:cNvSpPr txBox="1"/>
          <p:nvPr/>
        </p:nvSpPr>
        <p:spPr>
          <a:xfrm>
            <a:off x="926549" y="685312"/>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400" dirty="0">
                <a:solidFill>
                  <a:srgbClr val="FFFFFF"/>
                </a:solidFill>
              </a:rPr>
              <a:t>Series vs Parallel</a:t>
            </a:r>
            <a:endParaRPr sz="2400" dirty="0">
              <a:solidFill>
                <a:srgbClr val="FFFFFF"/>
              </a:solidFill>
            </a:endParaRPr>
          </a:p>
        </p:txBody>
      </p:sp>
      <p:pic>
        <p:nvPicPr>
          <p:cNvPr id="131" name="Google Shape;131;p26"/>
          <p:cNvPicPr preferRelativeResize="0"/>
          <p:nvPr/>
        </p:nvPicPr>
        <p:blipFill>
          <a:blip r:embed="rId3">
            <a:alphaModFix/>
          </a:blip>
          <a:stretch>
            <a:fillRect/>
          </a:stretch>
        </p:blipFill>
        <p:spPr>
          <a:xfrm>
            <a:off x="1662111" y="1482259"/>
            <a:ext cx="5819775" cy="323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6" name="Google Shape;138;p27">
            <a:extLst>
              <a:ext uri="{FF2B5EF4-FFF2-40B4-BE49-F238E27FC236}">
                <a16:creationId xmlns:a16="http://schemas.microsoft.com/office/drawing/2014/main" id="{5CCC9A82-31E7-AF44-A106-A8B5EE9B463A}"/>
              </a:ext>
            </a:extLst>
          </p:cNvPr>
          <p:cNvSpPr/>
          <p:nvPr/>
        </p:nvSpPr>
        <p:spPr>
          <a:xfrm>
            <a:off x="1717625" y="1453925"/>
            <a:ext cx="5480700" cy="3420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Principles</a:t>
            </a:r>
            <a:endParaRPr/>
          </a:p>
        </p:txBody>
      </p:sp>
      <p:sp>
        <p:nvSpPr>
          <p:cNvPr id="130" name="Google Shape;130;p26"/>
          <p:cNvSpPr txBox="1"/>
          <p:nvPr/>
        </p:nvSpPr>
        <p:spPr>
          <a:xfrm>
            <a:off x="926549" y="685312"/>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400" dirty="0">
                <a:solidFill>
                  <a:srgbClr val="FFFFFF"/>
                </a:solidFill>
              </a:rPr>
              <a:t>Series vs Parallel</a:t>
            </a:r>
            <a:endParaRPr sz="2400" dirty="0">
              <a:solidFill>
                <a:srgbClr val="FFFFFF"/>
              </a:solidFill>
            </a:endParaRPr>
          </a:p>
        </p:txBody>
      </p:sp>
      <p:pic>
        <p:nvPicPr>
          <p:cNvPr id="5" name="Google Shape;139;p27">
            <a:extLst>
              <a:ext uri="{FF2B5EF4-FFF2-40B4-BE49-F238E27FC236}">
                <a16:creationId xmlns:a16="http://schemas.microsoft.com/office/drawing/2014/main" id="{674021C8-0023-704D-A685-644702685D1B}"/>
              </a:ext>
            </a:extLst>
          </p:cNvPr>
          <p:cNvPicPr preferRelativeResize="0"/>
          <p:nvPr/>
        </p:nvPicPr>
        <p:blipFill>
          <a:blip r:embed="rId3">
            <a:alphaModFix/>
          </a:blip>
          <a:stretch>
            <a:fillRect/>
          </a:stretch>
        </p:blipFill>
        <p:spPr>
          <a:xfrm>
            <a:off x="1728888" y="1454150"/>
            <a:ext cx="5458166" cy="3420450"/>
          </a:xfrm>
          <a:prstGeom prst="rect">
            <a:avLst/>
          </a:prstGeom>
          <a:noFill/>
          <a:ln>
            <a:noFill/>
          </a:ln>
        </p:spPr>
      </p:pic>
    </p:spTree>
    <p:extLst>
      <p:ext uri="{BB962C8B-B14F-4D97-AF65-F5344CB8AC3E}">
        <p14:creationId xmlns:p14="http://schemas.microsoft.com/office/powerpoint/2010/main" val="330241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Power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Safety</a:t>
            </a:r>
            <a:endParaRPr/>
          </a:p>
        </p:txBody>
      </p:sp>
      <p:sp>
        <p:nvSpPr>
          <p:cNvPr id="150" name="Google Shape;150;p29"/>
          <p:cNvSpPr txBox="1"/>
          <p:nvPr/>
        </p:nvSpPr>
        <p:spPr>
          <a:xfrm>
            <a:off x="926549" y="669498"/>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400" dirty="0">
                <a:solidFill>
                  <a:srgbClr val="FFFFFF"/>
                </a:solidFill>
              </a:rPr>
              <a:t>Always unplug electrical equipment before servicing!</a:t>
            </a:r>
            <a:endParaRPr sz="2400" dirty="0">
              <a:solidFill>
                <a:srgbClr val="FFFFFF"/>
              </a:solidFill>
            </a:endParaRPr>
          </a:p>
        </p:txBody>
      </p:sp>
      <p:pic>
        <p:nvPicPr>
          <p:cNvPr id="151" name="Google Shape;151;p29"/>
          <p:cNvPicPr preferRelativeResize="0"/>
          <p:nvPr/>
        </p:nvPicPr>
        <p:blipFill>
          <a:blip r:embed="rId3">
            <a:alphaModFix/>
          </a:blip>
          <a:stretch>
            <a:fillRect/>
          </a:stretch>
        </p:blipFill>
        <p:spPr>
          <a:xfrm>
            <a:off x="1234975" y="1510150"/>
            <a:ext cx="6674048" cy="3420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Safety</a:t>
            </a:r>
            <a:endParaRPr/>
          </a:p>
        </p:txBody>
      </p:sp>
      <p:sp>
        <p:nvSpPr>
          <p:cNvPr id="157" name="Google Shape;157;p30"/>
          <p:cNvSpPr txBox="1"/>
          <p:nvPr/>
        </p:nvSpPr>
        <p:spPr>
          <a:xfrm>
            <a:off x="926550" y="1146175"/>
            <a:ext cx="7290900" cy="35304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2400">
                <a:solidFill>
                  <a:srgbClr val="FFFFFF"/>
                </a:solidFill>
              </a:rPr>
              <a:t>Household voltage is 120v AC</a:t>
            </a:r>
            <a:endParaRPr sz="2400">
              <a:solidFill>
                <a:srgbClr val="FFFFFF"/>
              </a:solidFill>
            </a:endParaRPr>
          </a:p>
          <a:p>
            <a:pPr marL="0" lvl="0" indent="0" algn="l" rtl="0">
              <a:lnSpc>
                <a:spcPct val="200000"/>
              </a:lnSpc>
              <a:spcBef>
                <a:spcPts val="0"/>
              </a:spcBef>
              <a:spcAft>
                <a:spcPts val="0"/>
              </a:spcAft>
              <a:buNone/>
            </a:pPr>
            <a:r>
              <a:rPr lang="en" sz="2400">
                <a:solidFill>
                  <a:srgbClr val="FFFFFF"/>
                </a:solidFill>
              </a:rPr>
              <a:t>Circuits are usually 15-20 amps</a:t>
            </a:r>
            <a:endParaRPr sz="2400">
              <a:solidFill>
                <a:srgbClr val="FFFFFF"/>
              </a:solidFill>
            </a:endParaRPr>
          </a:p>
          <a:p>
            <a:pPr marL="0" lvl="0" indent="0" algn="l" rtl="0">
              <a:lnSpc>
                <a:spcPct val="200000"/>
              </a:lnSpc>
              <a:spcBef>
                <a:spcPts val="0"/>
              </a:spcBef>
              <a:spcAft>
                <a:spcPts val="0"/>
              </a:spcAft>
              <a:buNone/>
            </a:pPr>
            <a:r>
              <a:rPr lang="en" sz="2400">
                <a:solidFill>
                  <a:srgbClr val="FFFFFF"/>
                </a:solidFill>
              </a:rPr>
              <a:t>It only takes 100mA to stop your heart</a:t>
            </a:r>
            <a:endParaRPr sz="2400">
              <a:solidFill>
                <a:srgbClr val="FFFFFF"/>
              </a:solidFill>
            </a:endParaRPr>
          </a:p>
          <a:p>
            <a:pPr marL="0" lvl="0" indent="0" algn="l" rtl="0">
              <a:lnSpc>
                <a:spcPct val="200000"/>
              </a:lnSpc>
              <a:spcBef>
                <a:spcPts val="0"/>
              </a:spcBef>
              <a:spcAft>
                <a:spcPts val="0"/>
              </a:spcAft>
              <a:buNone/>
            </a:pPr>
            <a:r>
              <a:rPr lang="en" sz="2400">
                <a:solidFill>
                  <a:srgbClr val="FFFFFF"/>
                </a:solidFill>
              </a:rPr>
              <a:t>Have a healthy respect </a:t>
            </a:r>
            <a:endParaRPr sz="2400">
              <a:solidFill>
                <a:srgbClr val="FFFFFF"/>
              </a:solidFill>
            </a:endParaRPr>
          </a:p>
          <a:p>
            <a:pPr marL="0" lvl="0" indent="0" algn="l" rtl="0">
              <a:lnSpc>
                <a:spcPct val="200000"/>
              </a:lnSpc>
              <a:spcBef>
                <a:spcPts val="0"/>
              </a:spcBef>
              <a:spcAft>
                <a:spcPts val="0"/>
              </a:spcAft>
              <a:buNone/>
            </a:pPr>
            <a:endParaRPr sz="2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Disclaimer: I am not an expert.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Power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Power</a:t>
            </a:r>
            <a:endParaRPr/>
          </a:p>
        </p:txBody>
      </p:sp>
      <p:sp>
        <p:nvSpPr>
          <p:cNvPr id="168" name="Google Shape;168;p32"/>
          <p:cNvSpPr txBox="1"/>
          <p:nvPr/>
        </p:nvSpPr>
        <p:spPr>
          <a:xfrm>
            <a:off x="926550" y="2068650"/>
            <a:ext cx="7290900" cy="10062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3600">
                <a:solidFill>
                  <a:srgbClr val="FFFFFF"/>
                </a:solidFill>
              </a:rPr>
              <a:t>AC </a:t>
            </a:r>
            <a:r>
              <a:rPr lang="en" sz="2400">
                <a:solidFill>
                  <a:srgbClr val="FFFFFF"/>
                </a:solidFill>
              </a:rPr>
              <a:t>VS</a:t>
            </a:r>
            <a:r>
              <a:rPr lang="en" sz="3600">
                <a:solidFill>
                  <a:srgbClr val="FFFFFF"/>
                </a:solidFill>
              </a:rPr>
              <a:t> DC</a:t>
            </a:r>
            <a:endParaRPr sz="3600">
              <a:solidFill>
                <a:srgbClr val="FFFFFF"/>
              </a:solidFill>
            </a:endParaRPr>
          </a:p>
        </p:txBody>
      </p:sp>
      <p:pic>
        <p:nvPicPr>
          <p:cNvPr id="169" name="Google Shape;169;p32"/>
          <p:cNvPicPr preferRelativeResize="0"/>
          <p:nvPr/>
        </p:nvPicPr>
        <p:blipFill>
          <a:blip r:embed="rId3">
            <a:alphaModFix/>
          </a:blip>
          <a:stretch>
            <a:fillRect/>
          </a:stretch>
        </p:blipFill>
        <p:spPr>
          <a:xfrm>
            <a:off x="6117125" y="1689825"/>
            <a:ext cx="2157000" cy="2157000"/>
          </a:xfrm>
          <a:prstGeom prst="rect">
            <a:avLst/>
          </a:prstGeom>
          <a:noFill/>
          <a:ln>
            <a:noFill/>
          </a:ln>
        </p:spPr>
      </p:pic>
      <p:pic>
        <p:nvPicPr>
          <p:cNvPr id="170" name="Google Shape;170;p32"/>
          <p:cNvPicPr preferRelativeResize="0"/>
          <p:nvPr/>
        </p:nvPicPr>
        <p:blipFill>
          <a:blip r:embed="rId4">
            <a:alphaModFix/>
          </a:blip>
          <a:stretch>
            <a:fillRect/>
          </a:stretch>
        </p:blipFill>
        <p:spPr>
          <a:xfrm>
            <a:off x="966450" y="1434825"/>
            <a:ext cx="2095500" cy="2667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Alternating Current</a:t>
            </a:r>
            <a:endParaRPr/>
          </a:p>
        </p:txBody>
      </p:sp>
      <p:pic>
        <p:nvPicPr>
          <p:cNvPr id="176" name="Google Shape;176;p33"/>
          <p:cNvPicPr preferRelativeResize="0"/>
          <p:nvPr/>
        </p:nvPicPr>
        <p:blipFill>
          <a:blip r:embed="rId3">
            <a:alphaModFix/>
          </a:blip>
          <a:stretch>
            <a:fillRect/>
          </a:stretch>
        </p:blipFill>
        <p:spPr>
          <a:xfrm>
            <a:off x="1175575" y="1017725"/>
            <a:ext cx="6792845"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Direct Current</a:t>
            </a:r>
            <a:endParaRPr/>
          </a:p>
        </p:txBody>
      </p:sp>
      <p:pic>
        <p:nvPicPr>
          <p:cNvPr id="182" name="Google Shape;182;p34"/>
          <p:cNvPicPr preferRelativeResize="0"/>
          <p:nvPr/>
        </p:nvPicPr>
        <p:blipFill>
          <a:blip r:embed="rId3">
            <a:alphaModFix/>
          </a:blip>
          <a:stretch>
            <a:fillRect/>
          </a:stretch>
        </p:blipFill>
        <p:spPr>
          <a:xfrm>
            <a:off x="1928813" y="1719263"/>
            <a:ext cx="5286375" cy="1704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Power</a:t>
            </a:r>
            <a:endParaRPr/>
          </a:p>
        </p:txBody>
      </p:sp>
      <p:sp>
        <p:nvSpPr>
          <p:cNvPr id="188" name="Google Shape;188;p35"/>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400" dirty="0">
                <a:solidFill>
                  <a:srgbClr val="FFFFFF"/>
                </a:solidFill>
              </a:rPr>
              <a:t>Inside a “Wall Wart” Supply</a:t>
            </a:r>
            <a:endParaRPr sz="2400" dirty="0">
              <a:solidFill>
                <a:srgbClr val="FFFFFF"/>
              </a:solidFill>
            </a:endParaRPr>
          </a:p>
        </p:txBody>
      </p:sp>
      <p:pic>
        <p:nvPicPr>
          <p:cNvPr id="189" name="Google Shape;189;p35"/>
          <p:cNvPicPr preferRelativeResize="0"/>
          <p:nvPr/>
        </p:nvPicPr>
        <p:blipFill>
          <a:blip r:embed="rId3">
            <a:alphaModFix/>
          </a:blip>
          <a:stretch>
            <a:fillRect/>
          </a:stretch>
        </p:blipFill>
        <p:spPr>
          <a:xfrm>
            <a:off x="1928800" y="1717588"/>
            <a:ext cx="5286375" cy="267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Power</a:t>
            </a:r>
            <a:endParaRPr/>
          </a:p>
        </p:txBody>
      </p:sp>
      <p:sp>
        <p:nvSpPr>
          <p:cNvPr id="195" name="Google Shape;195;p36"/>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400" dirty="0">
                <a:solidFill>
                  <a:srgbClr val="FFFFFF"/>
                </a:solidFill>
              </a:rPr>
              <a:t>Power Supply Unit (PSU) Polarity</a:t>
            </a:r>
            <a:endParaRPr sz="2400" dirty="0">
              <a:solidFill>
                <a:srgbClr val="FFFFFF"/>
              </a:solidFill>
            </a:endParaRPr>
          </a:p>
        </p:txBody>
      </p:sp>
      <p:pic>
        <p:nvPicPr>
          <p:cNvPr id="196" name="Google Shape;196;p36"/>
          <p:cNvPicPr preferRelativeResize="0"/>
          <p:nvPr/>
        </p:nvPicPr>
        <p:blipFill>
          <a:blip r:embed="rId3">
            <a:alphaModFix/>
          </a:blip>
          <a:stretch>
            <a:fillRect/>
          </a:stretch>
        </p:blipFill>
        <p:spPr>
          <a:xfrm>
            <a:off x="152400" y="1916500"/>
            <a:ext cx="8839200" cy="24366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Power</a:t>
            </a:r>
            <a:endParaRPr/>
          </a:p>
        </p:txBody>
      </p:sp>
      <p:sp>
        <p:nvSpPr>
          <p:cNvPr id="202" name="Google Shape;202;p37"/>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400">
                <a:solidFill>
                  <a:srgbClr val="FFFFFF"/>
                </a:solidFill>
              </a:rPr>
              <a:t>Supply Polarity</a:t>
            </a:r>
            <a:endParaRPr sz="2400">
              <a:solidFill>
                <a:srgbClr val="FFFFFF"/>
              </a:solidFill>
            </a:endParaRPr>
          </a:p>
        </p:txBody>
      </p:sp>
      <p:pic>
        <p:nvPicPr>
          <p:cNvPr id="203" name="Google Shape;203;p37"/>
          <p:cNvPicPr preferRelativeResize="0"/>
          <p:nvPr/>
        </p:nvPicPr>
        <p:blipFill>
          <a:blip r:embed="rId3">
            <a:alphaModFix/>
          </a:blip>
          <a:stretch>
            <a:fillRect/>
          </a:stretch>
        </p:blipFill>
        <p:spPr>
          <a:xfrm>
            <a:off x="3414712" y="1916500"/>
            <a:ext cx="2314575" cy="2428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Power</a:t>
            </a:r>
            <a:endParaRPr dirty="0"/>
          </a:p>
        </p:txBody>
      </p:sp>
      <p:sp>
        <p:nvSpPr>
          <p:cNvPr id="209" name="Google Shape;209;p38"/>
          <p:cNvSpPr txBox="1"/>
          <p:nvPr/>
        </p:nvSpPr>
        <p:spPr>
          <a:xfrm>
            <a:off x="926550" y="7527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400" dirty="0">
                <a:solidFill>
                  <a:srgbClr val="FFFFFF"/>
                </a:solidFill>
              </a:rPr>
              <a:t>Power Supply Unit</a:t>
            </a:r>
            <a:endParaRPr sz="2400" dirty="0">
              <a:solidFill>
                <a:srgbClr val="FFFFFF"/>
              </a:solidFill>
            </a:endParaRPr>
          </a:p>
        </p:txBody>
      </p:sp>
      <p:pic>
        <p:nvPicPr>
          <p:cNvPr id="210" name="Google Shape;210;p38"/>
          <p:cNvPicPr preferRelativeResize="0"/>
          <p:nvPr/>
        </p:nvPicPr>
        <p:blipFill>
          <a:blip r:embed="rId3">
            <a:alphaModFix/>
          </a:blip>
          <a:stretch>
            <a:fillRect/>
          </a:stretch>
        </p:blipFill>
        <p:spPr>
          <a:xfrm>
            <a:off x="2291700" y="1492700"/>
            <a:ext cx="4560600" cy="3420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Power</a:t>
            </a:r>
            <a:endParaRPr/>
          </a:p>
        </p:txBody>
      </p:sp>
      <p:sp>
        <p:nvSpPr>
          <p:cNvPr id="216" name="Google Shape;216;p39"/>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Power: Conclusions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41"/>
          <p:cNvPicPr preferRelativeResize="0"/>
          <p:nvPr/>
        </p:nvPicPr>
        <p:blipFill>
          <a:blip r:embed="rId3">
            <a:alphaModFix/>
          </a:blip>
          <a:stretch>
            <a:fillRect/>
          </a:stretch>
        </p:blipFill>
        <p:spPr>
          <a:xfrm>
            <a:off x="1143000" y="504825"/>
            <a:ext cx="6858000" cy="4133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P</a:t>
            </a:r>
            <a:r>
              <a:rPr lang="en-US" dirty="0"/>
              <a:t>r</a:t>
            </a:r>
            <a:r>
              <a:rPr lang="en" dirty="0" err="1"/>
              <a:t>inted</a:t>
            </a:r>
            <a:r>
              <a:rPr lang="en" dirty="0"/>
              <a:t> Circuit Board</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PCB</a:t>
            </a:r>
            <a:endParaRPr dirty="0"/>
          </a:p>
        </p:txBody>
      </p:sp>
      <p:sp>
        <p:nvSpPr>
          <p:cNvPr id="216" name="Google Shape;216;p39"/>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endParaRPr sz="2400">
              <a:solidFill>
                <a:srgbClr val="FFFFFF"/>
              </a:solidFill>
            </a:endParaRPr>
          </a:p>
        </p:txBody>
      </p:sp>
      <p:pic>
        <p:nvPicPr>
          <p:cNvPr id="3" name="Picture 2">
            <a:extLst>
              <a:ext uri="{FF2B5EF4-FFF2-40B4-BE49-F238E27FC236}">
                <a16:creationId xmlns:a16="http://schemas.microsoft.com/office/drawing/2014/main" id="{DD16C6BA-F10B-CA47-8C84-92A2B4A0993C}"/>
              </a:ext>
            </a:extLst>
          </p:cNvPr>
          <p:cNvPicPr>
            <a:picLocks noChangeAspect="1"/>
          </p:cNvPicPr>
          <p:nvPr/>
        </p:nvPicPr>
        <p:blipFill>
          <a:blip r:embed="rId3"/>
          <a:stretch>
            <a:fillRect/>
          </a:stretch>
        </p:blipFill>
        <p:spPr>
          <a:xfrm>
            <a:off x="2457450" y="1720850"/>
            <a:ext cx="4229100" cy="1701800"/>
          </a:xfrm>
          <a:prstGeom prst="rect">
            <a:avLst/>
          </a:prstGeom>
        </p:spPr>
      </p:pic>
    </p:spTree>
    <p:extLst>
      <p:ext uri="{BB962C8B-B14F-4D97-AF65-F5344CB8AC3E}">
        <p14:creationId xmlns:p14="http://schemas.microsoft.com/office/powerpoint/2010/main" val="4114642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PCB</a:t>
            </a:r>
            <a:endParaRPr dirty="0"/>
          </a:p>
        </p:txBody>
      </p:sp>
      <p:sp>
        <p:nvSpPr>
          <p:cNvPr id="216" name="Google Shape;216;p39"/>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endParaRPr sz="2400">
              <a:solidFill>
                <a:srgbClr val="FFFFFF"/>
              </a:solidFill>
            </a:endParaRPr>
          </a:p>
        </p:txBody>
      </p:sp>
      <p:pic>
        <p:nvPicPr>
          <p:cNvPr id="4" name="Picture 3">
            <a:extLst>
              <a:ext uri="{FF2B5EF4-FFF2-40B4-BE49-F238E27FC236}">
                <a16:creationId xmlns:a16="http://schemas.microsoft.com/office/drawing/2014/main" id="{E0E81C45-127D-784A-AC47-6756ED2DFD58}"/>
              </a:ext>
            </a:extLst>
          </p:cNvPr>
          <p:cNvPicPr>
            <a:picLocks noChangeAspect="1"/>
          </p:cNvPicPr>
          <p:nvPr/>
        </p:nvPicPr>
        <p:blipFill>
          <a:blip r:embed="rId3"/>
          <a:stretch>
            <a:fillRect/>
          </a:stretch>
        </p:blipFill>
        <p:spPr>
          <a:xfrm>
            <a:off x="565150" y="1428750"/>
            <a:ext cx="8013700" cy="2286000"/>
          </a:xfrm>
          <a:prstGeom prst="rect">
            <a:avLst/>
          </a:prstGeom>
        </p:spPr>
      </p:pic>
    </p:spTree>
    <p:extLst>
      <p:ext uri="{BB962C8B-B14F-4D97-AF65-F5344CB8AC3E}">
        <p14:creationId xmlns:p14="http://schemas.microsoft.com/office/powerpoint/2010/main" val="69748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PCB</a:t>
            </a:r>
            <a:endParaRPr dirty="0"/>
          </a:p>
        </p:txBody>
      </p:sp>
      <p:sp>
        <p:nvSpPr>
          <p:cNvPr id="216" name="Google Shape;216;p39"/>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endParaRPr sz="2400">
              <a:solidFill>
                <a:srgbClr val="FFFFFF"/>
              </a:solidFill>
            </a:endParaRPr>
          </a:p>
        </p:txBody>
      </p:sp>
      <p:pic>
        <p:nvPicPr>
          <p:cNvPr id="8" name="Picture 7">
            <a:extLst>
              <a:ext uri="{FF2B5EF4-FFF2-40B4-BE49-F238E27FC236}">
                <a16:creationId xmlns:a16="http://schemas.microsoft.com/office/drawing/2014/main" id="{88220CDE-151C-D44E-8F37-09AE0959071E}"/>
              </a:ext>
            </a:extLst>
          </p:cNvPr>
          <p:cNvPicPr>
            <a:picLocks noChangeAspect="1"/>
          </p:cNvPicPr>
          <p:nvPr/>
        </p:nvPicPr>
        <p:blipFill>
          <a:blip r:embed="rId3"/>
          <a:stretch>
            <a:fillRect/>
          </a:stretch>
        </p:blipFill>
        <p:spPr>
          <a:xfrm>
            <a:off x="1241425" y="0"/>
            <a:ext cx="6661150" cy="5143500"/>
          </a:xfrm>
          <a:prstGeom prst="rect">
            <a:avLst/>
          </a:prstGeom>
        </p:spPr>
      </p:pic>
    </p:spTree>
    <p:extLst>
      <p:ext uri="{BB962C8B-B14F-4D97-AF65-F5344CB8AC3E}">
        <p14:creationId xmlns:p14="http://schemas.microsoft.com/office/powerpoint/2010/main" val="3096184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PCB</a:t>
            </a:r>
            <a:endParaRPr dirty="0"/>
          </a:p>
        </p:txBody>
      </p:sp>
      <p:sp>
        <p:nvSpPr>
          <p:cNvPr id="216" name="Google Shape;216;p39"/>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endParaRPr sz="2400">
              <a:solidFill>
                <a:srgbClr val="FFFFFF"/>
              </a:solidFill>
            </a:endParaRPr>
          </a:p>
        </p:txBody>
      </p:sp>
      <p:pic>
        <p:nvPicPr>
          <p:cNvPr id="3" name="Picture 2">
            <a:extLst>
              <a:ext uri="{FF2B5EF4-FFF2-40B4-BE49-F238E27FC236}">
                <a16:creationId xmlns:a16="http://schemas.microsoft.com/office/drawing/2014/main" id="{CB12D75E-3076-D547-B97D-0F739039758D}"/>
              </a:ext>
            </a:extLst>
          </p:cNvPr>
          <p:cNvPicPr>
            <a:picLocks noChangeAspect="1"/>
          </p:cNvPicPr>
          <p:nvPr/>
        </p:nvPicPr>
        <p:blipFill>
          <a:blip r:embed="rId3"/>
          <a:stretch>
            <a:fillRect/>
          </a:stretch>
        </p:blipFill>
        <p:spPr>
          <a:xfrm>
            <a:off x="415334" y="0"/>
            <a:ext cx="8313331" cy="5143500"/>
          </a:xfrm>
          <a:prstGeom prst="rect">
            <a:avLst/>
          </a:prstGeom>
        </p:spPr>
      </p:pic>
    </p:spTree>
    <p:extLst>
      <p:ext uri="{BB962C8B-B14F-4D97-AF65-F5344CB8AC3E}">
        <p14:creationId xmlns:p14="http://schemas.microsoft.com/office/powerpoint/2010/main" val="664355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PCB</a:t>
            </a:r>
            <a:endParaRPr dirty="0"/>
          </a:p>
        </p:txBody>
      </p:sp>
      <p:sp>
        <p:nvSpPr>
          <p:cNvPr id="216" name="Google Shape;216;p39"/>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endParaRPr sz="2400">
              <a:solidFill>
                <a:srgbClr val="FFFFFF"/>
              </a:solidFill>
            </a:endParaRPr>
          </a:p>
        </p:txBody>
      </p:sp>
      <p:pic>
        <p:nvPicPr>
          <p:cNvPr id="8" name="Picture 7">
            <a:extLst>
              <a:ext uri="{FF2B5EF4-FFF2-40B4-BE49-F238E27FC236}">
                <a16:creationId xmlns:a16="http://schemas.microsoft.com/office/drawing/2014/main" id="{1C53B9B7-D04C-4746-BE21-7B25A7AF954A}"/>
              </a:ext>
            </a:extLst>
          </p:cNvPr>
          <p:cNvPicPr>
            <a:picLocks noChangeAspect="1"/>
          </p:cNvPicPr>
          <p:nvPr/>
        </p:nvPicPr>
        <p:blipFill>
          <a:blip r:embed="rId3"/>
          <a:stretch>
            <a:fillRect/>
          </a:stretch>
        </p:blipFill>
        <p:spPr>
          <a:xfrm>
            <a:off x="857460" y="466400"/>
            <a:ext cx="7429080" cy="4185397"/>
          </a:xfrm>
          <a:prstGeom prst="rect">
            <a:avLst/>
          </a:prstGeom>
        </p:spPr>
      </p:pic>
    </p:spTree>
    <p:extLst>
      <p:ext uri="{BB962C8B-B14F-4D97-AF65-F5344CB8AC3E}">
        <p14:creationId xmlns:p14="http://schemas.microsoft.com/office/powerpoint/2010/main" val="2602946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PCB</a:t>
            </a:r>
            <a:endParaRPr dirty="0"/>
          </a:p>
        </p:txBody>
      </p:sp>
      <p:sp>
        <p:nvSpPr>
          <p:cNvPr id="216" name="Google Shape;216;p39"/>
          <p:cNvSpPr txBox="1"/>
          <p:nvPr/>
        </p:nvSpPr>
        <p:spPr>
          <a:xfrm>
            <a:off x="926550" y="964650"/>
            <a:ext cx="7290900"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endParaRPr sz="2400">
              <a:solidFill>
                <a:srgbClr val="FFFFFF"/>
              </a:solidFill>
            </a:endParaRPr>
          </a:p>
        </p:txBody>
      </p:sp>
      <p:pic>
        <p:nvPicPr>
          <p:cNvPr id="3" name="Picture 2">
            <a:extLst>
              <a:ext uri="{FF2B5EF4-FFF2-40B4-BE49-F238E27FC236}">
                <a16:creationId xmlns:a16="http://schemas.microsoft.com/office/drawing/2014/main" id="{A81C776A-18E1-3740-AF1B-5AD9A45730D8}"/>
              </a:ext>
            </a:extLst>
          </p:cNvPr>
          <p:cNvPicPr>
            <a:picLocks noChangeAspect="1"/>
          </p:cNvPicPr>
          <p:nvPr/>
        </p:nvPicPr>
        <p:blipFill>
          <a:blip r:embed="rId3"/>
          <a:stretch>
            <a:fillRect/>
          </a:stretch>
        </p:blipFill>
        <p:spPr>
          <a:xfrm>
            <a:off x="1016162" y="0"/>
            <a:ext cx="7111676" cy="5143500"/>
          </a:xfrm>
          <a:prstGeom prst="rect">
            <a:avLst/>
          </a:prstGeom>
        </p:spPr>
      </p:pic>
    </p:spTree>
    <p:extLst>
      <p:ext uri="{BB962C8B-B14F-4D97-AF65-F5344CB8AC3E}">
        <p14:creationId xmlns:p14="http://schemas.microsoft.com/office/powerpoint/2010/main" val="3881009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Component Identification</a:t>
            </a:r>
            <a:endParaRPr/>
          </a:p>
        </p:txBody>
      </p:sp>
    </p:spTree>
    <p:extLst>
      <p:ext uri="{BB962C8B-B14F-4D97-AF65-F5344CB8AC3E}">
        <p14:creationId xmlns:p14="http://schemas.microsoft.com/office/powerpoint/2010/main" val="330920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Component Identification</a:t>
            </a:r>
            <a:endParaRPr/>
          </a:p>
        </p:txBody>
      </p:sp>
      <p:sp>
        <p:nvSpPr>
          <p:cNvPr id="238" name="Google Shape;238;p43"/>
          <p:cNvSpPr txBox="1"/>
          <p:nvPr/>
        </p:nvSpPr>
        <p:spPr>
          <a:xfrm>
            <a:off x="2419500" y="2992650"/>
            <a:ext cx="4305000" cy="127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Passives &amp; Actives</a:t>
            </a:r>
            <a:endParaRPr sz="3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1049055" y="0"/>
            <a:ext cx="704589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Passives</a:t>
            </a:r>
            <a:endParaRPr/>
          </a:p>
        </p:txBody>
      </p:sp>
      <p:sp>
        <p:nvSpPr>
          <p:cNvPr id="244" name="Google Shape;24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Consume electricity but can not produce it</a:t>
            </a:r>
            <a:endParaRPr>
              <a:solidFill>
                <a:srgbClr val="FFFFFF"/>
              </a:solidFill>
            </a:endParaRPr>
          </a:p>
          <a:p>
            <a:pPr marL="0" lvl="0" indent="0" algn="ctr" rtl="0">
              <a:spcBef>
                <a:spcPts val="1600"/>
              </a:spcBef>
              <a:spcAft>
                <a:spcPts val="1600"/>
              </a:spcAft>
              <a:buNone/>
            </a:pPr>
            <a:r>
              <a:rPr lang="en" sz="3000">
                <a:solidFill>
                  <a:srgbClr val="FFFFFF"/>
                </a:solidFill>
              </a:rPr>
              <a:t>Resistors | Capacitors | Inductors</a:t>
            </a:r>
            <a:endParaRPr sz="3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Actives</a:t>
            </a:r>
            <a:endParaRPr/>
          </a:p>
        </p:txBody>
      </p:sp>
      <p:sp>
        <p:nvSpPr>
          <p:cNvPr id="250" name="Google Shape;25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Powered components that can amplify signal</a:t>
            </a:r>
            <a:endParaRPr>
              <a:solidFill>
                <a:srgbClr val="FFFFFF"/>
              </a:solidFill>
            </a:endParaRPr>
          </a:p>
          <a:p>
            <a:pPr marL="0" lvl="0" indent="0" algn="ctr" rtl="0">
              <a:spcBef>
                <a:spcPts val="1600"/>
              </a:spcBef>
              <a:spcAft>
                <a:spcPts val="1600"/>
              </a:spcAft>
              <a:buNone/>
            </a:pPr>
            <a:r>
              <a:rPr lang="en" sz="3000">
                <a:solidFill>
                  <a:srgbClr val="FFFFFF"/>
                </a:solidFill>
              </a:rPr>
              <a:t>Vacuum Tubes | Solid-State</a:t>
            </a:r>
            <a:endParaRPr sz="3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2819500" y="1099375"/>
            <a:ext cx="3567000" cy="3612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Resistors</a:t>
            </a:r>
            <a:endParaRPr/>
          </a:p>
        </p:txBody>
      </p:sp>
      <p:pic>
        <p:nvPicPr>
          <p:cNvPr id="56" name="Google Shape;56;p13"/>
          <p:cNvPicPr preferRelativeResize="0"/>
          <p:nvPr/>
        </p:nvPicPr>
        <p:blipFill>
          <a:blip r:embed="rId3">
            <a:alphaModFix/>
          </a:blip>
          <a:stretch>
            <a:fillRect/>
          </a:stretch>
        </p:blipFill>
        <p:spPr>
          <a:xfrm>
            <a:off x="2905125" y="1215150"/>
            <a:ext cx="3333750" cy="3333750"/>
          </a:xfrm>
          <a:prstGeom prst="rect">
            <a:avLst/>
          </a:prstGeom>
          <a:noFill/>
          <a:ln>
            <a:noFill/>
          </a:ln>
        </p:spPr>
      </p:pic>
    </p:spTree>
    <p:extLst>
      <p:ext uri="{BB962C8B-B14F-4D97-AF65-F5344CB8AC3E}">
        <p14:creationId xmlns:p14="http://schemas.microsoft.com/office/powerpoint/2010/main" val="1545413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Resistors</a:t>
            </a:r>
            <a:endParaRPr/>
          </a:p>
        </p:txBody>
      </p:sp>
      <p:pic>
        <p:nvPicPr>
          <p:cNvPr id="62" name="Google Shape;62;p14"/>
          <p:cNvPicPr preferRelativeResize="0"/>
          <p:nvPr/>
        </p:nvPicPr>
        <p:blipFill>
          <a:blip r:embed="rId3">
            <a:alphaModFix/>
          </a:blip>
          <a:stretch>
            <a:fillRect/>
          </a:stretch>
        </p:blipFill>
        <p:spPr>
          <a:xfrm>
            <a:off x="479750" y="1089075"/>
            <a:ext cx="8184505" cy="3820975"/>
          </a:xfrm>
          <a:prstGeom prst="rect">
            <a:avLst/>
          </a:prstGeom>
          <a:noFill/>
          <a:ln>
            <a:noFill/>
          </a:ln>
        </p:spPr>
      </p:pic>
    </p:spTree>
    <p:extLst>
      <p:ext uri="{BB962C8B-B14F-4D97-AF65-F5344CB8AC3E}">
        <p14:creationId xmlns:p14="http://schemas.microsoft.com/office/powerpoint/2010/main" val="3882318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Resistors</a:t>
            </a:r>
            <a:endParaRPr/>
          </a:p>
        </p:txBody>
      </p:sp>
      <p:pic>
        <p:nvPicPr>
          <p:cNvPr id="68" name="Google Shape;68;p15"/>
          <p:cNvPicPr preferRelativeResize="0"/>
          <p:nvPr/>
        </p:nvPicPr>
        <p:blipFill>
          <a:blip r:embed="rId3">
            <a:alphaModFix/>
          </a:blip>
          <a:stretch>
            <a:fillRect/>
          </a:stretch>
        </p:blipFill>
        <p:spPr>
          <a:xfrm>
            <a:off x="2711188" y="1071050"/>
            <a:ext cx="3721630" cy="3820975"/>
          </a:xfrm>
          <a:prstGeom prst="rect">
            <a:avLst/>
          </a:prstGeom>
          <a:noFill/>
          <a:ln>
            <a:noFill/>
          </a:ln>
        </p:spPr>
      </p:pic>
    </p:spTree>
    <p:extLst>
      <p:ext uri="{BB962C8B-B14F-4D97-AF65-F5344CB8AC3E}">
        <p14:creationId xmlns:p14="http://schemas.microsoft.com/office/powerpoint/2010/main" val="1844676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Resistors</a:t>
            </a:r>
            <a:endParaRPr/>
          </a:p>
        </p:txBody>
      </p:sp>
      <p:pic>
        <p:nvPicPr>
          <p:cNvPr id="74" name="Google Shape;74;p16"/>
          <p:cNvPicPr preferRelativeResize="0"/>
          <p:nvPr/>
        </p:nvPicPr>
        <p:blipFill>
          <a:blip r:embed="rId3">
            <a:alphaModFix/>
          </a:blip>
          <a:stretch>
            <a:fillRect/>
          </a:stretch>
        </p:blipFill>
        <p:spPr>
          <a:xfrm>
            <a:off x="1566650" y="1366838"/>
            <a:ext cx="1895475" cy="2409825"/>
          </a:xfrm>
          <a:prstGeom prst="rect">
            <a:avLst/>
          </a:prstGeom>
          <a:noFill/>
          <a:ln>
            <a:noFill/>
          </a:ln>
        </p:spPr>
      </p:pic>
      <p:pic>
        <p:nvPicPr>
          <p:cNvPr id="75" name="Google Shape;75;p16"/>
          <p:cNvPicPr preferRelativeResize="0"/>
          <p:nvPr/>
        </p:nvPicPr>
        <p:blipFill>
          <a:blip r:embed="rId4">
            <a:alphaModFix/>
          </a:blip>
          <a:stretch>
            <a:fillRect/>
          </a:stretch>
        </p:blipFill>
        <p:spPr>
          <a:xfrm>
            <a:off x="5434100" y="1500188"/>
            <a:ext cx="2143125" cy="2143125"/>
          </a:xfrm>
          <a:prstGeom prst="rect">
            <a:avLst/>
          </a:prstGeom>
          <a:noFill/>
          <a:ln>
            <a:noFill/>
          </a:ln>
        </p:spPr>
      </p:pic>
      <p:sp>
        <p:nvSpPr>
          <p:cNvPr id="76" name="Google Shape;76;p16"/>
          <p:cNvSpPr txBox="1"/>
          <p:nvPr/>
        </p:nvSpPr>
        <p:spPr>
          <a:xfrm>
            <a:off x="1720550" y="3864800"/>
            <a:ext cx="30627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Potentiometer</a:t>
            </a:r>
            <a:endParaRPr>
              <a:solidFill>
                <a:srgbClr val="FFFFFF"/>
              </a:solidFill>
            </a:endParaRPr>
          </a:p>
        </p:txBody>
      </p:sp>
      <p:sp>
        <p:nvSpPr>
          <p:cNvPr id="77" name="Google Shape;77;p16"/>
          <p:cNvSpPr txBox="1"/>
          <p:nvPr/>
        </p:nvSpPr>
        <p:spPr>
          <a:xfrm>
            <a:off x="6134400" y="3864800"/>
            <a:ext cx="14052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Trimmer</a:t>
            </a:r>
            <a:endParaRPr>
              <a:solidFill>
                <a:srgbClr val="FFFFFF"/>
              </a:solidFill>
            </a:endParaRPr>
          </a:p>
        </p:txBody>
      </p:sp>
    </p:spTree>
    <p:extLst>
      <p:ext uri="{BB962C8B-B14F-4D97-AF65-F5344CB8AC3E}">
        <p14:creationId xmlns:p14="http://schemas.microsoft.com/office/powerpoint/2010/main" val="1727704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p:nvPr/>
        </p:nvSpPr>
        <p:spPr>
          <a:xfrm>
            <a:off x="95100" y="1243050"/>
            <a:ext cx="8953800" cy="2657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Resistors</a:t>
            </a:r>
            <a:endParaRPr/>
          </a:p>
        </p:txBody>
      </p:sp>
      <p:pic>
        <p:nvPicPr>
          <p:cNvPr id="84" name="Google Shape;84;p17"/>
          <p:cNvPicPr preferRelativeResize="0"/>
          <p:nvPr/>
        </p:nvPicPr>
        <p:blipFill>
          <a:blip r:embed="rId3">
            <a:alphaModFix/>
          </a:blip>
          <a:stretch>
            <a:fillRect/>
          </a:stretch>
        </p:blipFill>
        <p:spPr>
          <a:xfrm>
            <a:off x="152400" y="1387438"/>
            <a:ext cx="8839200" cy="2368629"/>
          </a:xfrm>
          <a:prstGeom prst="rect">
            <a:avLst/>
          </a:prstGeom>
          <a:noFill/>
          <a:ln>
            <a:noFill/>
          </a:ln>
        </p:spPr>
      </p:pic>
    </p:spTree>
    <p:extLst>
      <p:ext uri="{BB962C8B-B14F-4D97-AF65-F5344CB8AC3E}">
        <p14:creationId xmlns:p14="http://schemas.microsoft.com/office/powerpoint/2010/main" val="3310358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Capacitors</a:t>
            </a:r>
            <a:endParaRPr/>
          </a:p>
        </p:txBody>
      </p:sp>
      <p:pic>
        <p:nvPicPr>
          <p:cNvPr id="90" name="Google Shape;90;p18"/>
          <p:cNvPicPr preferRelativeResize="0"/>
          <p:nvPr/>
        </p:nvPicPr>
        <p:blipFill>
          <a:blip r:embed="rId3">
            <a:alphaModFix/>
          </a:blip>
          <a:stretch>
            <a:fillRect/>
          </a:stretch>
        </p:blipFill>
        <p:spPr>
          <a:xfrm>
            <a:off x="1121663" y="1125100"/>
            <a:ext cx="6900667" cy="3820975"/>
          </a:xfrm>
          <a:prstGeom prst="rect">
            <a:avLst/>
          </a:prstGeom>
          <a:noFill/>
          <a:ln>
            <a:noFill/>
          </a:ln>
        </p:spPr>
      </p:pic>
    </p:spTree>
    <p:extLst>
      <p:ext uri="{BB962C8B-B14F-4D97-AF65-F5344CB8AC3E}">
        <p14:creationId xmlns:p14="http://schemas.microsoft.com/office/powerpoint/2010/main" val="1561514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Capacitors</a:t>
            </a:r>
            <a:endParaRPr/>
          </a:p>
        </p:txBody>
      </p:sp>
      <p:pic>
        <p:nvPicPr>
          <p:cNvPr id="96" name="Google Shape;96;p19"/>
          <p:cNvPicPr preferRelativeResize="0"/>
          <p:nvPr/>
        </p:nvPicPr>
        <p:blipFill>
          <a:blip r:embed="rId3">
            <a:alphaModFix/>
          </a:blip>
          <a:stretch>
            <a:fillRect/>
          </a:stretch>
        </p:blipFill>
        <p:spPr>
          <a:xfrm>
            <a:off x="1810063" y="1017725"/>
            <a:ext cx="5523875" cy="3452425"/>
          </a:xfrm>
          <a:prstGeom prst="rect">
            <a:avLst/>
          </a:prstGeom>
          <a:noFill/>
          <a:ln>
            <a:noFill/>
          </a:ln>
        </p:spPr>
      </p:pic>
    </p:spTree>
    <p:extLst>
      <p:ext uri="{BB962C8B-B14F-4D97-AF65-F5344CB8AC3E}">
        <p14:creationId xmlns:p14="http://schemas.microsoft.com/office/powerpoint/2010/main" val="1028768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Capacitors</a:t>
            </a:r>
            <a:endParaRPr/>
          </a:p>
        </p:txBody>
      </p:sp>
      <p:pic>
        <p:nvPicPr>
          <p:cNvPr id="102" name="Google Shape;102;p20"/>
          <p:cNvPicPr preferRelativeResize="0"/>
          <p:nvPr/>
        </p:nvPicPr>
        <p:blipFill>
          <a:blip r:embed="rId3">
            <a:alphaModFix/>
          </a:blip>
          <a:stretch>
            <a:fillRect/>
          </a:stretch>
        </p:blipFill>
        <p:spPr>
          <a:xfrm>
            <a:off x="1576325" y="1017725"/>
            <a:ext cx="5991362" cy="3820975"/>
          </a:xfrm>
          <a:prstGeom prst="rect">
            <a:avLst/>
          </a:prstGeom>
          <a:noFill/>
          <a:ln>
            <a:noFill/>
          </a:ln>
        </p:spPr>
      </p:pic>
    </p:spTree>
    <p:extLst>
      <p:ext uri="{BB962C8B-B14F-4D97-AF65-F5344CB8AC3E}">
        <p14:creationId xmlns:p14="http://schemas.microsoft.com/office/powerpoint/2010/main" val="69415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What we’re going to cover:</a:t>
            </a:r>
            <a:endParaRPr sz="3000" dirty="0"/>
          </a:p>
          <a:p>
            <a:pPr marL="0" lvl="0" indent="0" algn="l" rtl="0">
              <a:spcBef>
                <a:spcPts val="0"/>
              </a:spcBef>
              <a:spcAft>
                <a:spcPts val="0"/>
              </a:spcAft>
              <a:buNone/>
            </a:pPr>
            <a:endParaRPr sz="3000" dirty="0"/>
          </a:p>
        </p:txBody>
      </p:sp>
      <p:sp>
        <p:nvSpPr>
          <p:cNvPr id="3" name="Text Placeholder 2">
            <a:extLst>
              <a:ext uri="{FF2B5EF4-FFF2-40B4-BE49-F238E27FC236}">
                <a16:creationId xmlns:a16="http://schemas.microsoft.com/office/drawing/2014/main" id="{C4A5539B-622C-B043-9983-B31F65BE2FE6}"/>
              </a:ext>
            </a:extLst>
          </p:cNvPr>
          <p:cNvSpPr>
            <a:spLocks noGrp="1"/>
          </p:cNvSpPr>
          <p:nvPr>
            <p:ph type="body" idx="1"/>
          </p:nvPr>
        </p:nvSpPr>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Capacitors</a:t>
            </a:r>
            <a:endParaRPr/>
          </a:p>
        </p:txBody>
      </p:sp>
      <p:pic>
        <p:nvPicPr>
          <p:cNvPr id="108" name="Google Shape;108;p21"/>
          <p:cNvPicPr preferRelativeResize="0"/>
          <p:nvPr/>
        </p:nvPicPr>
        <p:blipFill>
          <a:blip r:embed="rId3">
            <a:alphaModFix/>
          </a:blip>
          <a:stretch>
            <a:fillRect/>
          </a:stretch>
        </p:blipFill>
        <p:spPr>
          <a:xfrm>
            <a:off x="1575650" y="1017725"/>
            <a:ext cx="6071884" cy="3820973"/>
          </a:xfrm>
          <a:prstGeom prst="rect">
            <a:avLst/>
          </a:prstGeom>
          <a:noFill/>
          <a:ln>
            <a:noFill/>
          </a:ln>
        </p:spPr>
      </p:pic>
    </p:spTree>
    <p:extLst>
      <p:ext uri="{BB962C8B-B14F-4D97-AF65-F5344CB8AC3E}">
        <p14:creationId xmlns:p14="http://schemas.microsoft.com/office/powerpoint/2010/main" val="2779951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Capacitors</a:t>
            </a:r>
            <a:endParaRPr/>
          </a:p>
        </p:txBody>
      </p:sp>
      <p:pic>
        <p:nvPicPr>
          <p:cNvPr id="114" name="Google Shape;114;p22"/>
          <p:cNvPicPr preferRelativeResize="0"/>
          <p:nvPr/>
        </p:nvPicPr>
        <p:blipFill>
          <a:blip r:embed="rId3">
            <a:alphaModFix/>
          </a:blip>
          <a:stretch>
            <a:fillRect/>
          </a:stretch>
        </p:blipFill>
        <p:spPr>
          <a:xfrm>
            <a:off x="3357563" y="1665550"/>
            <a:ext cx="2428875" cy="1885950"/>
          </a:xfrm>
          <a:prstGeom prst="rect">
            <a:avLst/>
          </a:prstGeom>
          <a:noFill/>
          <a:ln>
            <a:noFill/>
          </a:ln>
        </p:spPr>
      </p:pic>
    </p:spTree>
    <p:extLst>
      <p:ext uri="{BB962C8B-B14F-4D97-AF65-F5344CB8AC3E}">
        <p14:creationId xmlns:p14="http://schemas.microsoft.com/office/powerpoint/2010/main" val="601231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Capacitors</a:t>
            </a:r>
            <a:endParaRPr/>
          </a:p>
        </p:txBody>
      </p:sp>
      <p:pic>
        <p:nvPicPr>
          <p:cNvPr id="120" name="Google Shape;120;p23"/>
          <p:cNvPicPr preferRelativeResize="0"/>
          <p:nvPr/>
        </p:nvPicPr>
        <p:blipFill>
          <a:blip r:embed="rId3">
            <a:alphaModFix/>
          </a:blip>
          <a:stretch>
            <a:fillRect/>
          </a:stretch>
        </p:blipFill>
        <p:spPr>
          <a:xfrm>
            <a:off x="2279413" y="1134100"/>
            <a:ext cx="4585170" cy="3820975"/>
          </a:xfrm>
          <a:prstGeom prst="rect">
            <a:avLst/>
          </a:prstGeom>
          <a:noFill/>
          <a:ln>
            <a:noFill/>
          </a:ln>
        </p:spPr>
      </p:pic>
    </p:spTree>
    <p:extLst>
      <p:ext uri="{BB962C8B-B14F-4D97-AF65-F5344CB8AC3E}">
        <p14:creationId xmlns:p14="http://schemas.microsoft.com/office/powerpoint/2010/main" val="711233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Capacitors</a:t>
            </a:r>
            <a:endParaRPr/>
          </a:p>
        </p:txBody>
      </p:sp>
      <p:pic>
        <p:nvPicPr>
          <p:cNvPr id="126" name="Google Shape;126;p24"/>
          <p:cNvPicPr preferRelativeResize="0"/>
          <p:nvPr/>
        </p:nvPicPr>
        <p:blipFill>
          <a:blip r:embed="rId3">
            <a:alphaModFix/>
          </a:blip>
          <a:stretch>
            <a:fillRect/>
          </a:stretch>
        </p:blipFill>
        <p:spPr>
          <a:xfrm>
            <a:off x="2540325" y="1260952"/>
            <a:ext cx="4063325" cy="3126500"/>
          </a:xfrm>
          <a:prstGeom prst="rect">
            <a:avLst/>
          </a:prstGeom>
          <a:noFill/>
          <a:ln>
            <a:noFill/>
          </a:ln>
        </p:spPr>
      </p:pic>
    </p:spTree>
    <p:extLst>
      <p:ext uri="{BB962C8B-B14F-4D97-AF65-F5344CB8AC3E}">
        <p14:creationId xmlns:p14="http://schemas.microsoft.com/office/powerpoint/2010/main" val="314307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Capacitors</a:t>
            </a:r>
            <a:endParaRPr/>
          </a:p>
        </p:txBody>
      </p:sp>
      <p:pic>
        <p:nvPicPr>
          <p:cNvPr id="132" name="Google Shape;132;p25"/>
          <p:cNvPicPr preferRelativeResize="0"/>
          <p:nvPr/>
        </p:nvPicPr>
        <p:blipFill>
          <a:blip r:embed="rId3">
            <a:alphaModFix/>
          </a:blip>
          <a:stretch>
            <a:fillRect/>
          </a:stretch>
        </p:blipFill>
        <p:spPr>
          <a:xfrm>
            <a:off x="1707663" y="1071050"/>
            <a:ext cx="5728666" cy="3820975"/>
          </a:xfrm>
          <a:prstGeom prst="rect">
            <a:avLst/>
          </a:prstGeom>
          <a:noFill/>
          <a:ln>
            <a:noFill/>
          </a:ln>
        </p:spPr>
      </p:pic>
    </p:spTree>
    <p:extLst>
      <p:ext uri="{BB962C8B-B14F-4D97-AF65-F5344CB8AC3E}">
        <p14:creationId xmlns:p14="http://schemas.microsoft.com/office/powerpoint/2010/main" val="1818447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44" name="Google Shape;144;p27"/>
          <p:cNvPicPr preferRelativeResize="0"/>
          <p:nvPr/>
        </p:nvPicPr>
        <p:blipFill>
          <a:blip r:embed="rId3">
            <a:alphaModFix/>
          </a:blip>
          <a:stretch>
            <a:fillRect/>
          </a:stretch>
        </p:blipFill>
        <p:spPr>
          <a:xfrm>
            <a:off x="2129338" y="1080050"/>
            <a:ext cx="4885314" cy="3820975"/>
          </a:xfrm>
          <a:prstGeom prst="rect">
            <a:avLst/>
          </a:prstGeom>
          <a:noFill/>
          <a:ln>
            <a:noFill/>
          </a:ln>
        </p:spPr>
      </p:pic>
    </p:spTree>
    <p:extLst>
      <p:ext uri="{BB962C8B-B14F-4D97-AF65-F5344CB8AC3E}">
        <p14:creationId xmlns:p14="http://schemas.microsoft.com/office/powerpoint/2010/main" val="2754163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38" name="Google Shape;138;p26"/>
          <p:cNvPicPr preferRelativeResize="0"/>
          <p:nvPr/>
        </p:nvPicPr>
        <p:blipFill>
          <a:blip r:embed="rId3">
            <a:alphaModFix/>
          </a:blip>
          <a:stretch>
            <a:fillRect/>
          </a:stretch>
        </p:blipFill>
        <p:spPr>
          <a:xfrm>
            <a:off x="2819207" y="1550184"/>
            <a:ext cx="3505586" cy="2020920"/>
          </a:xfrm>
          <a:prstGeom prst="rect">
            <a:avLst/>
          </a:prstGeom>
          <a:noFill/>
          <a:ln>
            <a:noFill/>
          </a:ln>
        </p:spPr>
      </p:pic>
    </p:spTree>
    <p:extLst>
      <p:ext uri="{BB962C8B-B14F-4D97-AF65-F5344CB8AC3E}">
        <p14:creationId xmlns:p14="http://schemas.microsoft.com/office/powerpoint/2010/main" val="571822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p:nvPr/>
        </p:nvSpPr>
        <p:spPr>
          <a:xfrm>
            <a:off x="1225100" y="1360600"/>
            <a:ext cx="6720000" cy="3215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51" name="Google Shape;151;p28"/>
          <p:cNvPicPr preferRelativeResize="0"/>
          <p:nvPr/>
        </p:nvPicPr>
        <p:blipFill>
          <a:blip r:embed="rId3">
            <a:alphaModFix/>
          </a:blip>
          <a:stretch>
            <a:fillRect/>
          </a:stretch>
        </p:blipFill>
        <p:spPr>
          <a:xfrm>
            <a:off x="1576388" y="1589075"/>
            <a:ext cx="5991225" cy="2533650"/>
          </a:xfrm>
          <a:prstGeom prst="rect">
            <a:avLst/>
          </a:prstGeom>
          <a:noFill/>
          <a:ln>
            <a:noFill/>
          </a:ln>
        </p:spPr>
      </p:pic>
    </p:spTree>
    <p:extLst>
      <p:ext uri="{BB962C8B-B14F-4D97-AF65-F5344CB8AC3E}">
        <p14:creationId xmlns:p14="http://schemas.microsoft.com/office/powerpoint/2010/main" val="3875434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57" name="Google Shape;157;p29"/>
          <p:cNvPicPr preferRelativeResize="0"/>
          <p:nvPr/>
        </p:nvPicPr>
        <p:blipFill>
          <a:blip r:embed="rId3">
            <a:alphaModFix/>
          </a:blip>
          <a:stretch>
            <a:fillRect/>
          </a:stretch>
        </p:blipFill>
        <p:spPr>
          <a:xfrm>
            <a:off x="2534150" y="1071050"/>
            <a:ext cx="4075706" cy="3820974"/>
          </a:xfrm>
          <a:prstGeom prst="rect">
            <a:avLst/>
          </a:prstGeom>
          <a:noFill/>
          <a:ln>
            <a:noFill/>
          </a:ln>
        </p:spPr>
      </p:pic>
    </p:spTree>
    <p:extLst>
      <p:ext uri="{BB962C8B-B14F-4D97-AF65-F5344CB8AC3E}">
        <p14:creationId xmlns:p14="http://schemas.microsoft.com/office/powerpoint/2010/main" val="2267367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p:nvPr/>
        </p:nvSpPr>
        <p:spPr>
          <a:xfrm>
            <a:off x="1801600" y="1027325"/>
            <a:ext cx="5548800" cy="4035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64" name="Google Shape;164;p30"/>
          <p:cNvPicPr preferRelativeResize="0"/>
          <p:nvPr/>
        </p:nvPicPr>
        <p:blipFill>
          <a:blip r:embed="rId3">
            <a:alphaModFix/>
          </a:blip>
          <a:stretch>
            <a:fillRect/>
          </a:stretch>
        </p:blipFill>
        <p:spPr>
          <a:xfrm>
            <a:off x="1973613" y="1116075"/>
            <a:ext cx="5196787" cy="3820975"/>
          </a:xfrm>
          <a:prstGeom prst="rect">
            <a:avLst/>
          </a:prstGeom>
          <a:noFill/>
          <a:ln>
            <a:noFill/>
          </a:ln>
        </p:spPr>
      </p:pic>
    </p:spTree>
    <p:extLst>
      <p:ext uri="{BB962C8B-B14F-4D97-AF65-F5344CB8AC3E}">
        <p14:creationId xmlns:p14="http://schemas.microsoft.com/office/powerpoint/2010/main" val="238694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What we’re going to cover:</a:t>
            </a:r>
            <a:endParaRPr sz="3000" dirty="0"/>
          </a:p>
          <a:p>
            <a:pPr marL="0" lvl="0" indent="0" algn="l" rtl="0">
              <a:spcBef>
                <a:spcPts val="0"/>
              </a:spcBef>
              <a:spcAft>
                <a:spcPts val="0"/>
              </a:spcAft>
              <a:buNone/>
            </a:pPr>
            <a:endParaRPr sz="3000" dirty="0"/>
          </a:p>
        </p:txBody>
      </p:sp>
      <p:sp>
        <p:nvSpPr>
          <p:cNvPr id="79" name="Google Shape;79;p18"/>
          <p:cNvSpPr txBox="1">
            <a:spLocks noGrp="1"/>
          </p:cNvSpPr>
          <p:nvPr>
            <p:ph type="body" idx="1"/>
          </p:nvPr>
        </p:nvSpPr>
        <p:spPr>
          <a:xfrm>
            <a:off x="311700" y="1166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Basic Principles</a:t>
            </a:r>
            <a:endParaRPr sz="2400" dirty="0"/>
          </a:p>
          <a:p>
            <a:pPr marL="0" lvl="0" indent="0" algn="l" rtl="0">
              <a:spcBef>
                <a:spcPts val="1600"/>
              </a:spcBef>
              <a:spcAft>
                <a:spcPts val="0"/>
              </a:spcAft>
              <a:buNone/>
            </a:pPr>
            <a:r>
              <a:rPr lang="en" sz="2400" dirty="0"/>
              <a:t>Component Identification</a:t>
            </a:r>
            <a:endParaRPr sz="2400" dirty="0"/>
          </a:p>
          <a:p>
            <a:pPr marL="0" lvl="0" indent="0" algn="l" rtl="0">
              <a:spcBef>
                <a:spcPts val="1600"/>
              </a:spcBef>
              <a:spcAft>
                <a:spcPts val="0"/>
              </a:spcAft>
              <a:buNone/>
            </a:pPr>
            <a:r>
              <a:rPr lang="en" sz="2400" dirty="0"/>
              <a:t>Power Supplies + Safety</a:t>
            </a:r>
            <a:endParaRPr sz="2400" dirty="0"/>
          </a:p>
          <a:p>
            <a:pPr marL="0" lvl="0" indent="0" algn="l" rtl="0">
              <a:spcBef>
                <a:spcPts val="1600"/>
              </a:spcBef>
              <a:spcAft>
                <a:spcPts val="0"/>
              </a:spcAft>
              <a:buNone/>
            </a:pPr>
            <a:r>
              <a:rPr lang="en" sz="2400" dirty="0"/>
              <a:t>Troubleshooting</a:t>
            </a:r>
            <a:endParaRPr sz="2400" dirty="0"/>
          </a:p>
          <a:p>
            <a:pPr marL="0" lvl="0" indent="0" algn="l" rtl="0">
              <a:spcBef>
                <a:spcPts val="1600"/>
              </a:spcBef>
              <a:spcAft>
                <a:spcPts val="0"/>
              </a:spcAft>
              <a:buNone/>
            </a:pPr>
            <a:r>
              <a:rPr lang="en" sz="2400" dirty="0"/>
              <a:t>Signal Flow (maybe) </a:t>
            </a:r>
            <a:endParaRPr sz="2400" dirty="0"/>
          </a:p>
          <a:p>
            <a:pPr marL="0" lvl="0" indent="0" algn="l" rtl="0">
              <a:spcBef>
                <a:spcPts val="1600"/>
              </a:spcBef>
              <a:spcAft>
                <a:spcPts val="1600"/>
              </a:spcAft>
              <a:buNone/>
            </a:pPr>
            <a:endParaRPr sz="2400" dirty="0"/>
          </a:p>
        </p:txBody>
      </p:sp>
    </p:spTree>
    <p:extLst>
      <p:ext uri="{BB962C8B-B14F-4D97-AF65-F5344CB8AC3E}">
        <p14:creationId xmlns:p14="http://schemas.microsoft.com/office/powerpoint/2010/main" val="2735586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70" name="Google Shape;170;p31"/>
          <p:cNvPicPr preferRelativeResize="0"/>
          <p:nvPr/>
        </p:nvPicPr>
        <p:blipFill>
          <a:blip r:embed="rId3">
            <a:alphaModFix/>
          </a:blip>
          <a:stretch>
            <a:fillRect/>
          </a:stretch>
        </p:blipFill>
        <p:spPr>
          <a:xfrm>
            <a:off x="2024688" y="1017725"/>
            <a:ext cx="5094633" cy="3820975"/>
          </a:xfrm>
          <a:prstGeom prst="rect">
            <a:avLst/>
          </a:prstGeom>
          <a:noFill/>
          <a:ln>
            <a:noFill/>
          </a:ln>
        </p:spPr>
      </p:pic>
    </p:spTree>
    <p:extLst>
      <p:ext uri="{BB962C8B-B14F-4D97-AF65-F5344CB8AC3E}">
        <p14:creationId xmlns:p14="http://schemas.microsoft.com/office/powerpoint/2010/main" val="488683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76" name="Google Shape;176;p32"/>
          <p:cNvPicPr preferRelativeResize="0"/>
          <p:nvPr/>
        </p:nvPicPr>
        <p:blipFill>
          <a:blip r:embed="rId3">
            <a:alphaModFix/>
          </a:blip>
          <a:stretch>
            <a:fillRect/>
          </a:stretch>
        </p:blipFill>
        <p:spPr>
          <a:xfrm>
            <a:off x="2106963" y="1089050"/>
            <a:ext cx="4930082" cy="3820974"/>
          </a:xfrm>
          <a:prstGeom prst="rect">
            <a:avLst/>
          </a:prstGeom>
          <a:noFill/>
          <a:ln>
            <a:noFill/>
          </a:ln>
        </p:spPr>
      </p:pic>
    </p:spTree>
    <p:extLst>
      <p:ext uri="{BB962C8B-B14F-4D97-AF65-F5344CB8AC3E}">
        <p14:creationId xmlns:p14="http://schemas.microsoft.com/office/powerpoint/2010/main" val="1568629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82" name="Google Shape;182;p33"/>
          <p:cNvPicPr preferRelativeResize="0"/>
          <p:nvPr/>
        </p:nvPicPr>
        <p:blipFill>
          <a:blip r:embed="rId3">
            <a:alphaModFix/>
          </a:blip>
          <a:stretch>
            <a:fillRect/>
          </a:stretch>
        </p:blipFill>
        <p:spPr>
          <a:xfrm>
            <a:off x="2314325" y="1017725"/>
            <a:ext cx="4207181" cy="3820975"/>
          </a:xfrm>
          <a:prstGeom prst="rect">
            <a:avLst/>
          </a:prstGeom>
          <a:noFill/>
          <a:ln>
            <a:noFill/>
          </a:ln>
        </p:spPr>
      </p:pic>
    </p:spTree>
    <p:extLst>
      <p:ext uri="{BB962C8B-B14F-4D97-AF65-F5344CB8AC3E}">
        <p14:creationId xmlns:p14="http://schemas.microsoft.com/office/powerpoint/2010/main" val="823133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88" name="Google Shape;188;p34"/>
          <p:cNvPicPr preferRelativeResize="0"/>
          <p:nvPr/>
        </p:nvPicPr>
        <p:blipFill>
          <a:blip r:embed="rId3">
            <a:alphaModFix/>
          </a:blip>
          <a:stretch>
            <a:fillRect/>
          </a:stretch>
        </p:blipFill>
        <p:spPr>
          <a:xfrm>
            <a:off x="2000250" y="1440350"/>
            <a:ext cx="5143500" cy="3009900"/>
          </a:xfrm>
          <a:prstGeom prst="rect">
            <a:avLst/>
          </a:prstGeom>
          <a:noFill/>
          <a:ln>
            <a:noFill/>
          </a:ln>
        </p:spPr>
      </p:pic>
    </p:spTree>
    <p:extLst>
      <p:ext uri="{BB962C8B-B14F-4D97-AF65-F5344CB8AC3E}">
        <p14:creationId xmlns:p14="http://schemas.microsoft.com/office/powerpoint/2010/main" val="1575478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194" name="Google Shape;194;p35"/>
          <p:cNvPicPr preferRelativeResize="0"/>
          <p:nvPr/>
        </p:nvPicPr>
        <p:blipFill>
          <a:blip r:embed="rId3">
            <a:alphaModFix/>
          </a:blip>
          <a:stretch>
            <a:fillRect/>
          </a:stretch>
        </p:blipFill>
        <p:spPr>
          <a:xfrm>
            <a:off x="2324100" y="1386300"/>
            <a:ext cx="4495800" cy="2609850"/>
          </a:xfrm>
          <a:prstGeom prst="rect">
            <a:avLst/>
          </a:prstGeom>
          <a:noFill/>
          <a:ln>
            <a:noFill/>
          </a:ln>
        </p:spPr>
      </p:pic>
    </p:spTree>
    <p:extLst>
      <p:ext uri="{BB962C8B-B14F-4D97-AF65-F5344CB8AC3E}">
        <p14:creationId xmlns:p14="http://schemas.microsoft.com/office/powerpoint/2010/main" val="4277402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200" name="Google Shape;200;p36"/>
          <p:cNvPicPr preferRelativeResize="0"/>
          <p:nvPr/>
        </p:nvPicPr>
        <p:blipFill>
          <a:blip r:embed="rId3">
            <a:alphaModFix/>
          </a:blip>
          <a:stretch>
            <a:fillRect/>
          </a:stretch>
        </p:blipFill>
        <p:spPr>
          <a:xfrm>
            <a:off x="152400" y="1170125"/>
            <a:ext cx="8839201" cy="3452379"/>
          </a:xfrm>
          <a:prstGeom prst="rect">
            <a:avLst/>
          </a:prstGeom>
          <a:noFill/>
          <a:ln>
            <a:noFill/>
          </a:ln>
        </p:spPr>
      </p:pic>
    </p:spTree>
    <p:extLst>
      <p:ext uri="{BB962C8B-B14F-4D97-AF65-F5344CB8AC3E}">
        <p14:creationId xmlns:p14="http://schemas.microsoft.com/office/powerpoint/2010/main" val="2709110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206" name="Google Shape;206;p37"/>
          <p:cNvPicPr preferRelativeResize="0"/>
          <p:nvPr/>
        </p:nvPicPr>
        <p:blipFill>
          <a:blip r:embed="rId3">
            <a:alphaModFix/>
          </a:blip>
          <a:stretch>
            <a:fillRect/>
          </a:stretch>
        </p:blipFill>
        <p:spPr>
          <a:xfrm>
            <a:off x="1249413" y="1062050"/>
            <a:ext cx="6645175" cy="3820976"/>
          </a:xfrm>
          <a:prstGeom prst="rect">
            <a:avLst/>
          </a:prstGeom>
          <a:noFill/>
          <a:ln>
            <a:noFill/>
          </a:ln>
        </p:spPr>
      </p:pic>
    </p:spTree>
    <p:extLst>
      <p:ext uri="{BB962C8B-B14F-4D97-AF65-F5344CB8AC3E}">
        <p14:creationId xmlns:p14="http://schemas.microsoft.com/office/powerpoint/2010/main" val="2233914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212" name="Google Shape;212;p38"/>
          <p:cNvPicPr preferRelativeResize="0"/>
          <p:nvPr/>
        </p:nvPicPr>
        <p:blipFill>
          <a:blip r:embed="rId3">
            <a:alphaModFix/>
          </a:blip>
          <a:stretch>
            <a:fillRect/>
          </a:stretch>
        </p:blipFill>
        <p:spPr>
          <a:xfrm>
            <a:off x="1249413" y="1062050"/>
            <a:ext cx="6645175" cy="3820976"/>
          </a:xfrm>
          <a:prstGeom prst="rect">
            <a:avLst/>
          </a:prstGeom>
          <a:noFill/>
          <a:ln>
            <a:noFill/>
          </a:ln>
        </p:spPr>
      </p:pic>
      <p:cxnSp>
        <p:nvCxnSpPr>
          <p:cNvPr id="213" name="Google Shape;213;p38"/>
          <p:cNvCxnSpPr/>
          <p:nvPr/>
        </p:nvCxnSpPr>
        <p:spPr>
          <a:xfrm>
            <a:off x="4909325" y="2982025"/>
            <a:ext cx="0" cy="1351200"/>
          </a:xfrm>
          <a:prstGeom prst="straightConnector1">
            <a:avLst/>
          </a:prstGeom>
          <a:noFill/>
          <a:ln w="9525" cap="flat" cmpd="sng">
            <a:solidFill>
              <a:srgbClr val="000000"/>
            </a:solidFill>
            <a:prstDash val="solid"/>
            <a:round/>
            <a:headEnd type="none" w="med" len="med"/>
            <a:tailEnd type="none" w="med" len="med"/>
          </a:ln>
        </p:spPr>
      </p:cxnSp>
      <p:cxnSp>
        <p:nvCxnSpPr>
          <p:cNvPr id="214" name="Google Shape;214;p38"/>
          <p:cNvCxnSpPr/>
          <p:nvPr/>
        </p:nvCxnSpPr>
        <p:spPr>
          <a:xfrm>
            <a:off x="4801225" y="4342225"/>
            <a:ext cx="2253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572564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220" name="Google Shape;220;p39"/>
          <p:cNvPicPr preferRelativeResize="0"/>
          <p:nvPr/>
        </p:nvPicPr>
        <p:blipFill>
          <a:blip r:embed="rId3">
            <a:alphaModFix/>
          </a:blip>
          <a:stretch>
            <a:fillRect/>
          </a:stretch>
        </p:blipFill>
        <p:spPr>
          <a:xfrm>
            <a:off x="1249413" y="1062050"/>
            <a:ext cx="6645175" cy="3820976"/>
          </a:xfrm>
          <a:prstGeom prst="rect">
            <a:avLst/>
          </a:prstGeom>
          <a:noFill/>
          <a:ln>
            <a:noFill/>
          </a:ln>
        </p:spPr>
      </p:pic>
      <p:cxnSp>
        <p:nvCxnSpPr>
          <p:cNvPr id="221" name="Google Shape;221;p39"/>
          <p:cNvCxnSpPr/>
          <p:nvPr/>
        </p:nvCxnSpPr>
        <p:spPr>
          <a:xfrm>
            <a:off x="4909325" y="2982025"/>
            <a:ext cx="0" cy="1351200"/>
          </a:xfrm>
          <a:prstGeom prst="straightConnector1">
            <a:avLst/>
          </a:prstGeom>
          <a:noFill/>
          <a:ln w="9525" cap="flat" cmpd="sng">
            <a:solidFill>
              <a:srgbClr val="000000"/>
            </a:solidFill>
            <a:prstDash val="solid"/>
            <a:round/>
            <a:headEnd type="none" w="med" len="med"/>
            <a:tailEnd type="none" w="med" len="med"/>
          </a:ln>
        </p:spPr>
      </p:cxnSp>
      <p:cxnSp>
        <p:nvCxnSpPr>
          <p:cNvPr id="222" name="Google Shape;222;p39"/>
          <p:cNvCxnSpPr/>
          <p:nvPr/>
        </p:nvCxnSpPr>
        <p:spPr>
          <a:xfrm>
            <a:off x="4801225" y="4342225"/>
            <a:ext cx="225300" cy="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39"/>
          <p:cNvSpPr/>
          <p:nvPr/>
        </p:nvSpPr>
        <p:spPr>
          <a:xfrm>
            <a:off x="5065241" y="2150977"/>
            <a:ext cx="2150250" cy="2307950"/>
          </a:xfrm>
          <a:custGeom>
            <a:avLst/>
            <a:gdLst/>
            <a:ahLst/>
            <a:cxnLst/>
            <a:rect l="l" t="t" r="r" b="b"/>
            <a:pathLst>
              <a:path w="86010" h="92318" extrusionOk="0">
                <a:moveTo>
                  <a:pt x="27633" y="85128"/>
                </a:moveTo>
                <a:cubicBezTo>
                  <a:pt x="19734" y="85128"/>
                  <a:pt x="15613" y="74646"/>
                  <a:pt x="11058" y="68193"/>
                </a:cubicBezTo>
                <a:cubicBezTo>
                  <a:pt x="1056" y="54026"/>
                  <a:pt x="-3902" y="32180"/>
                  <a:pt x="3852" y="16668"/>
                </a:cubicBezTo>
                <a:cubicBezTo>
                  <a:pt x="14257" y="-4147"/>
                  <a:pt x="52218" y="-3105"/>
                  <a:pt x="73033" y="7300"/>
                </a:cubicBezTo>
                <a:cubicBezTo>
                  <a:pt x="77531" y="9548"/>
                  <a:pt x="82314" y="12531"/>
                  <a:pt x="84563" y="17028"/>
                </a:cubicBezTo>
                <a:cubicBezTo>
                  <a:pt x="87251" y="22403"/>
                  <a:pt x="85283" y="29034"/>
                  <a:pt x="85283" y="35044"/>
                </a:cubicBezTo>
                <a:cubicBezTo>
                  <a:pt x="85283" y="46000"/>
                  <a:pt x="84153" y="57996"/>
                  <a:pt x="78077" y="67112"/>
                </a:cubicBezTo>
                <a:cubicBezTo>
                  <a:pt x="74680" y="72208"/>
                  <a:pt x="70922" y="77408"/>
                  <a:pt x="65826" y="80804"/>
                </a:cubicBezTo>
                <a:cubicBezTo>
                  <a:pt x="60548" y="84321"/>
                  <a:pt x="53606" y="84353"/>
                  <a:pt x="47810" y="86929"/>
                </a:cubicBezTo>
                <a:cubicBezTo>
                  <a:pt x="41927" y="89544"/>
                  <a:pt x="35052" y="94002"/>
                  <a:pt x="29074" y="91613"/>
                </a:cubicBezTo>
                <a:cubicBezTo>
                  <a:pt x="26721" y="90673"/>
                  <a:pt x="26902" y="86919"/>
                  <a:pt x="25111" y="85128"/>
                </a:cubicBezTo>
              </a:path>
            </a:pathLst>
          </a:custGeom>
          <a:noFill/>
          <a:ln w="9525" cap="flat" cmpd="sng">
            <a:solidFill>
              <a:schemeClr val="dk2"/>
            </a:solidFill>
            <a:prstDash val="solid"/>
            <a:round/>
            <a:headEnd type="none" w="med" len="med"/>
            <a:tailEnd type="none" w="med" len="med"/>
          </a:ln>
        </p:spPr>
      </p:sp>
    </p:spTree>
    <p:extLst>
      <p:ext uri="{BB962C8B-B14F-4D97-AF65-F5344CB8AC3E}">
        <p14:creationId xmlns:p14="http://schemas.microsoft.com/office/powerpoint/2010/main" val="2876690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Inductors</a:t>
            </a:r>
            <a:endParaRPr/>
          </a:p>
        </p:txBody>
      </p:sp>
      <p:pic>
        <p:nvPicPr>
          <p:cNvPr id="229" name="Google Shape;229;p40"/>
          <p:cNvPicPr preferRelativeResize="0"/>
          <p:nvPr/>
        </p:nvPicPr>
        <p:blipFill>
          <a:blip r:embed="rId3">
            <a:alphaModFix/>
          </a:blip>
          <a:stretch>
            <a:fillRect/>
          </a:stretch>
        </p:blipFill>
        <p:spPr>
          <a:xfrm>
            <a:off x="1249413" y="1062050"/>
            <a:ext cx="6645175" cy="3820976"/>
          </a:xfrm>
          <a:prstGeom prst="rect">
            <a:avLst/>
          </a:prstGeom>
          <a:noFill/>
          <a:ln>
            <a:noFill/>
          </a:ln>
        </p:spPr>
      </p:pic>
      <p:cxnSp>
        <p:nvCxnSpPr>
          <p:cNvPr id="230" name="Google Shape;230;p40"/>
          <p:cNvCxnSpPr/>
          <p:nvPr/>
        </p:nvCxnSpPr>
        <p:spPr>
          <a:xfrm>
            <a:off x="4909325" y="2982025"/>
            <a:ext cx="0" cy="1351200"/>
          </a:xfrm>
          <a:prstGeom prst="straightConnector1">
            <a:avLst/>
          </a:prstGeom>
          <a:noFill/>
          <a:ln w="9525" cap="flat" cmpd="sng">
            <a:solidFill>
              <a:srgbClr val="000000"/>
            </a:solidFill>
            <a:prstDash val="solid"/>
            <a:round/>
            <a:headEnd type="none" w="med" len="med"/>
            <a:tailEnd type="none" w="med" len="med"/>
          </a:ln>
        </p:spPr>
      </p:cxnSp>
      <p:cxnSp>
        <p:nvCxnSpPr>
          <p:cNvPr id="231" name="Google Shape;231;p40"/>
          <p:cNvCxnSpPr/>
          <p:nvPr/>
        </p:nvCxnSpPr>
        <p:spPr>
          <a:xfrm>
            <a:off x="4801225" y="4342225"/>
            <a:ext cx="225300" cy="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40"/>
          <p:cNvSpPr/>
          <p:nvPr/>
        </p:nvSpPr>
        <p:spPr>
          <a:xfrm>
            <a:off x="5065241" y="2150977"/>
            <a:ext cx="2150250" cy="2307950"/>
          </a:xfrm>
          <a:custGeom>
            <a:avLst/>
            <a:gdLst/>
            <a:ahLst/>
            <a:cxnLst/>
            <a:rect l="l" t="t" r="r" b="b"/>
            <a:pathLst>
              <a:path w="86010" h="92318" extrusionOk="0">
                <a:moveTo>
                  <a:pt x="27633" y="85128"/>
                </a:moveTo>
                <a:cubicBezTo>
                  <a:pt x="19734" y="85128"/>
                  <a:pt x="15613" y="74646"/>
                  <a:pt x="11058" y="68193"/>
                </a:cubicBezTo>
                <a:cubicBezTo>
                  <a:pt x="1056" y="54026"/>
                  <a:pt x="-3902" y="32180"/>
                  <a:pt x="3852" y="16668"/>
                </a:cubicBezTo>
                <a:cubicBezTo>
                  <a:pt x="14257" y="-4147"/>
                  <a:pt x="52218" y="-3105"/>
                  <a:pt x="73033" y="7300"/>
                </a:cubicBezTo>
                <a:cubicBezTo>
                  <a:pt x="77531" y="9548"/>
                  <a:pt x="82314" y="12531"/>
                  <a:pt x="84563" y="17028"/>
                </a:cubicBezTo>
                <a:cubicBezTo>
                  <a:pt x="87251" y="22403"/>
                  <a:pt x="85283" y="29034"/>
                  <a:pt x="85283" y="35044"/>
                </a:cubicBezTo>
                <a:cubicBezTo>
                  <a:pt x="85283" y="46000"/>
                  <a:pt x="84153" y="57996"/>
                  <a:pt x="78077" y="67112"/>
                </a:cubicBezTo>
                <a:cubicBezTo>
                  <a:pt x="74680" y="72208"/>
                  <a:pt x="70922" y="77408"/>
                  <a:pt x="65826" y="80804"/>
                </a:cubicBezTo>
                <a:cubicBezTo>
                  <a:pt x="60548" y="84321"/>
                  <a:pt x="53606" y="84353"/>
                  <a:pt x="47810" y="86929"/>
                </a:cubicBezTo>
                <a:cubicBezTo>
                  <a:pt x="41927" y="89544"/>
                  <a:pt x="35052" y="94002"/>
                  <a:pt x="29074" y="91613"/>
                </a:cubicBezTo>
                <a:cubicBezTo>
                  <a:pt x="26721" y="90673"/>
                  <a:pt x="26902" y="86919"/>
                  <a:pt x="25111" y="85128"/>
                </a:cubicBezTo>
              </a:path>
            </a:pathLst>
          </a:custGeom>
          <a:noFill/>
          <a:ln w="9525" cap="flat" cmpd="sng">
            <a:solidFill>
              <a:schemeClr val="dk2"/>
            </a:solidFill>
            <a:prstDash val="solid"/>
            <a:round/>
            <a:headEnd type="none" w="med" len="med"/>
            <a:tailEnd type="none" w="med" len="med"/>
          </a:ln>
        </p:spPr>
      </p:sp>
      <p:sp>
        <p:nvSpPr>
          <p:cNvPr id="233" name="Google Shape;233;p40"/>
          <p:cNvSpPr/>
          <p:nvPr/>
        </p:nvSpPr>
        <p:spPr>
          <a:xfrm>
            <a:off x="6665875" y="1419041"/>
            <a:ext cx="1017875" cy="599150"/>
          </a:xfrm>
          <a:custGeom>
            <a:avLst/>
            <a:gdLst/>
            <a:ahLst/>
            <a:cxnLst/>
            <a:rect l="l" t="t" r="r" b="b"/>
            <a:pathLst>
              <a:path w="40715" h="23966" extrusionOk="0">
                <a:moveTo>
                  <a:pt x="0" y="545"/>
                </a:moveTo>
                <a:cubicBezTo>
                  <a:pt x="7681" y="545"/>
                  <a:pt x="18091" y="-1636"/>
                  <a:pt x="22700" y="4508"/>
                </a:cubicBezTo>
                <a:cubicBezTo>
                  <a:pt x="28004" y="11579"/>
                  <a:pt x="32814" y="20004"/>
                  <a:pt x="40715" y="23966"/>
                </a:cubicBezTo>
              </a:path>
            </a:pathLst>
          </a:custGeom>
          <a:noFill/>
          <a:ln w="9525" cap="flat" cmpd="sng">
            <a:solidFill>
              <a:schemeClr val="dk2"/>
            </a:solidFill>
            <a:prstDash val="solid"/>
            <a:round/>
            <a:headEnd type="none" w="med" len="med"/>
            <a:tailEnd type="none" w="med" len="med"/>
          </a:ln>
        </p:spPr>
      </p:sp>
      <p:sp>
        <p:nvSpPr>
          <p:cNvPr id="234" name="Google Shape;234;p40"/>
          <p:cNvSpPr/>
          <p:nvPr/>
        </p:nvSpPr>
        <p:spPr>
          <a:xfrm>
            <a:off x="6837025" y="1477725"/>
            <a:ext cx="909800" cy="603525"/>
          </a:xfrm>
          <a:custGeom>
            <a:avLst/>
            <a:gdLst/>
            <a:ahLst/>
            <a:cxnLst/>
            <a:rect l="l" t="t" r="r" b="b"/>
            <a:pathLst>
              <a:path w="36392" h="24141" extrusionOk="0">
                <a:moveTo>
                  <a:pt x="0" y="24141"/>
                </a:moveTo>
                <a:cubicBezTo>
                  <a:pt x="9474" y="13089"/>
                  <a:pt x="22581" y="4600"/>
                  <a:pt x="36392" y="0"/>
                </a:cubicBezTo>
              </a:path>
            </a:pathLst>
          </a:custGeom>
          <a:noFill/>
          <a:ln w="9525" cap="flat" cmpd="sng">
            <a:solidFill>
              <a:schemeClr val="dk2"/>
            </a:solidFill>
            <a:prstDash val="solid"/>
            <a:round/>
            <a:headEnd type="none" w="med" len="med"/>
            <a:tailEnd type="none" w="med" len="med"/>
          </a:ln>
        </p:spPr>
      </p:sp>
    </p:spTree>
    <p:extLst>
      <p:ext uri="{BB962C8B-B14F-4D97-AF65-F5344CB8AC3E}">
        <p14:creationId xmlns:p14="http://schemas.microsoft.com/office/powerpoint/2010/main" val="3751932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Connectors</a:t>
            </a:r>
            <a:endParaRPr dirty="0"/>
          </a:p>
        </p:txBody>
      </p:sp>
      <p:pic>
        <p:nvPicPr>
          <p:cNvPr id="3" name="Picture 2">
            <a:extLst>
              <a:ext uri="{FF2B5EF4-FFF2-40B4-BE49-F238E27FC236}">
                <a16:creationId xmlns:a16="http://schemas.microsoft.com/office/drawing/2014/main" id="{D8A3F23E-FCB5-2C48-BF88-A6E6A314607B}"/>
              </a:ext>
            </a:extLst>
          </p:cNvPr>
          <p:cNvPicPr>
            <a:picLocks noChangeAspect="1"/>
          </p:cNvPicPr>
          <p:nvPr/>
        </p:nvPicPr>
        <p:blipFill>
          <a:blip r:embed="rId3"/>
          <a:stretch>
            <a:fillRect/>
          </a:stretch>
        </p:blipFill>
        <p:spPr>
          <a:xfrm>
            <a:off x="1707029" y="1179710"/>
            <a:ext cx="5729941" cy="3483804"/>
          </a:xfrm>
          <a:prstGeom prst="rect">
            <a:avLst/>
          </a:prstGeom>
        </p:spPr>
      </p:pic>
    </p:spTree>
    <p:extLst>
      <p:ext uri="{BB962C8B-B14F-4D97-AF65-F5344CB8AC3E}">
        <p14:creationId xmlns:p14="http://schemas.microsoft.com/office/powerpoint/2010/main" val="3838230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Switches</a:t>
            </a:r>
            <a:endParaRPr dirty="0"/>
          </a:p>
        </p:txBody>
      </p:sp>
      <p:pic>
        <p:nvPicPr>
          <p:cNvPr id="8" name="Picture 7">
            <a:extLst>
              <a:ext uri="{FF2B5EF4-FFF2-40B4-BE49-F238E27FC236}">
                <a16:creationId xmlns:a16="http://schemas.microsoft.com/office/drawing/2014/main" id="{E5BDDB01-AB29-E840-876A-8F9383B8D792}"/>
              </a:ext>
            </a:extLst>
          </p:cNvPr>
          <p:cNvPicPr>
            <a:picLocks noChangeAspect="1"/>
          </p:cNvPicPr>
          <p:nvPr/>
        </p:nvPicPr>
        <p:blipFill>
          <a:blip r:embed="rId3"/>
          <a:stretch>
            <a:fillRect/>
          </a:stretch>
        </p:blipFill>
        <p:spPr>
          <a:xfrm>
            <a:off x="2401981" y="1017725"/>
            <a:ext cx="4340038" cy="3655949"/>
          </a:xfrm>
          <a:prstGeom prst="rect">
            <a:avLst/>
          </a:prstGeom>
        </p:spPr>
      </p:pic>
    </p:spTree>
    <p:extLst>
      <p:ext uri="{BB962C8B-B14F-4D97-AF65-F5344CB8AC3E}">
        <p14:creationId xmlns:p14="http://schemas.microsoft.com/office/powerpoint/2010/main" val="3934245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Actives</a:t>
            </a:r>
            <a:endParaRPr/>
          </a:p>
        </p:txBody>
      </p:sp>
      <p:sp>
        <p:nvSpPr>
          <p:cNvPr id="250" name="Google Shape;25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Powered components that can amplify signal</a:t>
            </a:r>
            <a:endParaRPr>
              <a:solidFill>
                <a:srgbClr val="FFFFFF"/>
              </a:solidFill>
            </a:endParaRPr>
          </a:p>
          <a:p>
            <a:pPr marL="0" lvl="0" indent="0" algn="ctr" rtl="0">
              <a:spcBef>
                <a:spcPts val="1600"/>
              </a:spcBef>
              <a:spcAft>
                <a:spcPts val="1600"/>
              </a:spcAft>
              <a:buNone/>
            </a:pPr>
            <a:r>
              <a:rPr lang="en" sz="3000">
                <a:solidFill>
                  <a:srgbClr val="FFFFFF"/>
                </a:solidFill>
              </a:rPr>
              <a:t>Vacuum Tubes | Solid-State</a:t>
            </a:r>
            <a:endParaRPr sz="3000">
              <a:solidFill>
                <a:srgbClr val="FFFFFF"/>
              </a:solidFill>
            </a:endParaRPr>
          </a:p>
        </p:txBody>
      </p:sp>
    </p:spTree>
    <p:extLst>
      <p:ext uri="{BB962C8B-B14F-4D97-AF65-F5344CB8AC3E}">
        <p14:creationId xmlns:p14="http://schemas.microsoft.com/office/powerpoint/2010/main" val="29648475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Vacuum Tubes</a:t>
            </a:r>
            <a:endParaRPr/>
          </a:p>
          <a:p>
            <a:pPr marL="0" lvl="0" indent="0" algn="ctr" rtl="0">
              <a:spcBef>
                <a:spcPts val="0"/>
              </a:spcBef>
              <a:spcAft>
                <a:spcPts val="0"/>
              </a:spcAft>
              <a:buNone/>
            </a:pPr>
            <a:endParaRPr/>
          </a:p>
        </p:txBody>
      </p:sp>
      <p:pic>
        <p:nvPicPr>
          <p:cNvPr id="245" name="Google Shape;245;p42"/>
          <p:cNvPicPr preferRelativeResize="0"/>
          <p:nvPr/>
        </p:nvPicPr>
        <p:blipFill>
          <a:blip r:embed="rId3">
            <a:alphaModFix/>
          </a:blip>
          <a:stretch>
            <a:fillRect/>
          </a:stretch>
        </p:blipFill>
        <p:spPr>
          <a:xfrm>
            <a:off x="584775" y="1071050"/>
            <a:ext cx="7858231" cy="3820975"/>
          </a:xfrm>
          <a:prstGeom prst="rect">
            <a:avLst/>
          </a:prstGeom>
          <a:noFill/>
          <a:ln>
            <a:noFill/>
          </a:ln>
        </p:spPr>
      </p:pic>
    </p:spTree>
    <p:extLst>
      <p:ext uri="{BB962C8B-B14F-4D97-AF65-F5344CB8AC3E}">
        <p14:creationId xmlns:p14="http://schemas.microsoft.com/office/powerpoint/2010/main" val="755498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3"/>
          <p:cNvSpPr/>
          <p:nvPr/>
        </p:nvSpPr>
        <p:spPr>
          <a:xfrm>
            <a:off x="2459175" y="1063350"/>
            <a:ext cx="4242600" cy="3945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Vacuum Tubes</a:t>
            </a:r>
            <a:endParaRPr/>
          </a:p>
          <a:p>
            <a:pPr marL="0" lvl="0" indent="0" algn="ctr" rtl="0">
              <a:spcBef>
                <a:spcPts val="0"/>
              </a:spcBef>
              <a:spcAft>
                <a:spcPts val="0"/>
              </a:spcAft>
              <a:buNone/>
            </a:pPr>
            <a:endParaRPr/>
          </a:p>
        </p:txBody>
      </p:sp>
      <p:pic>
        <p:nvPicPr>
          <p:cNvPr id="252" name="Google Shape;252;p43"/>
          <p:cNvPicPr preferRelativeResize="0"/>
          <p:nvPr/>
        </p:nvPicPr>
        <p:blipFill>
          <a:blip r:embed="rId3">
            <a:alphaModFix/>
          </a:blip>
          <a:stretch>
            <a:fillRect/>
          </a:stretch>
        </p:blipFill>
        <p:spPr>
          <a:xfrm>
            <a:off x="2999038" y="1089050"/>
            <a:ext cx="3145914" cy="3820975"/>
          </a:xfrm>
          <a:prstGeom prst="rect">
            <a:avLst/>
          </a:prstGeom>
          <a:noFill/>
          <a:ln>
            <a:noFill/>
          </a:ln>
        </p:spPr>
      </p:pic>
    </p:spTree>
    <p:extLst>
      <p:ext uri="{BB962C8B-B14F-4D97-AF65-F5344CB8AC3E}">
        <p14:creationId xmlns:p14="http://schemas.microsoft.com/office/powerpoint/2010/main" val="1815042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Vacuum Tubes</a:t>
            </a:r>
            <a:endParaRPr/>
          </a:p>
          <a:p>
            <a:pPr marL="0" lvl="0" indent="0" algn="ctr" rtl="0">
              <a:spcBef>
                <a:spcPts val="0"/>
              </a:spcBef>
              <a:spcAft>
                <a:spcPts val="0"/>
              </a:spcAft>
              <a:buNone/>
            </a:pPr>
            <a:endParaRPr/>
          </a:p>
        </p:txBody>
      </p:sp>
      <p:pic>
        <p:nvPicPr>
          <p:cNvPr id="258" name="Google Shape;258;p44"/>
          <p:cNvPicPr preferRelativeResize="0"/>
          <p:nvPr/>
        </p:nvPicPr>
        <p:blipFill>
          <a:blip r:embed="rId3">
            <a:alphaModFix/>
          </a:blip>
          <a:stretch>
            <a:fillRect/>
          </a:stretch>
        </p:blipFill>
        <p:spPr>
          <a:xfrm>
            <a:off x="1524000" y="1494400"/>
            <a:ext cx="6096000" cy="3019425"/>
          </a:xfrm>
          <a:prstGeom prst="rect">
            <a:avLst/>
          </a:prstGeom>
          <a:noFill/>
          <a:ln>
            <a:noFill/>
          </a:ln>
        </p:spPr>
      </p:pic>
    </p:spTree>
    <p:extLst>
      <p:ext uri="{BB962C8B-B14F-4D97-AF65-F5344CB8AC3E}">
        <p14:creationId xmlns:p14="http://schemas.microsoft.com/office/powerpoint/2010/main" val="1116116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Vacuum Tubes</a:t>
            </a:r>
            <a:endParaRPr/>
          </a:p>
          <a:p>
            <a:pPr marL="0" lvl="0" indent="0" algn="ctr" rtl="0">
              <a:spcBef>
                <a:spcPts val="0"/>
              </a:spcBef>
              <a:spcAft>
                <a:spcPts val="0"/>
              </a:spcAft>
              <a:buNone/>
            </a:pPr>
            <a:endParaRPr/>
          </a:p>
        </p:txBody>
      </p:sp>
      <p:pic>
        <p:nvPicPr>
          <p:cNvPr id="264" name="Google Shape;264;p45"/>
          <p:cNvPicPr preferRelativeResize="0"/>
          <p:nvPr/>
        </p:nvPicPr>
        <p:blipFill>
          <a:blip r:embed="rId3">
            <a:alphaModFix/>
          </a:blip>
          <a:stretch>
            <a:fillRect/>
          </a:stretch>
        </p:blipFill>
        <p:spPr>
          <a:xfrm>
            <a:off x="259388" y="1143100"/>
            <a:ext cx="8625225" cy="3820975"/>
          </a:xfrm>
          <a:prstGeom prst="rect">
            <a:avLst/>
          </a:prstGeom>
          <a:noFill/>
          <a:ln>
            <a:noFill/>
          </a:ln>
        </p:spPr>
      </p:pic>
    </p:spTree>
    <p:extLst>
      <p:ext uri="{BB962C8B-B14F-4D97-AF65-F5344CB8AC3E}">
        <p14:creationId xmlns:p14="http://schemas.microsoft.com/office/powerpoint/2010/main" val="1521286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Vacuum Tubes</a:t>
            </a:r>
            <a:endParaRPr/>
          </a:p>
          <a:p>
            <a:pPr marL="0" lvl="0" indent="0" algn="ctr" rtl="0">
              <a:spcBef>
                <a:spcPts val="0"/>
              </a:spcBef>
              <a:spcAft>
                <a:spcPts val="0"/>
              </a:spcAft>
              <a:buNone/>
            </a:pPr>
            <a:endParaRPr/>
          </a:p>
        </p:txBody>
      </p:sp>
      <p:pic>
        <p:nvPicPr>
          <p:cNvPr id="270" name="Google Shape;270;p46"/>
          <p:cNvPicPr preferRelativeResize="0"/>
          <p:nvPr/>
        </p:nvPicPr>
        <p:blipFill>
          <a:blip r:embed="rId3">
            <a:alphaModFix/>
          </a:blip>
          <a:stretch>
            <a:fillRect/>
          </a:stretch>
        </p:blipFill>
        <p:spPr>
          <a:xfrm>
            <a:off x="152400" y="1170125"/>
            <a:ext cx="8839200" cy="3624072"/>
          </a:xfrm>
          <a:prstGeom prst="rect">
            <a:avLst/>
          </a:prstGeom>
          <a:noFill/>
          <a:ln>
            <a:noFill/>
          </a:ln>
        </p:spPr>
      </p:pic>
    </p:spTree>
    <p:extLst>
      <p:ext uri="{BB962C8B-B14F-4D97-AF65-F5344CB8AC3E}">
        <p14:creationId xmlns:p14="http://schemas.microsoft.com/office/powerpoint/2010/main" val="10997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Solid-State</a:t>
            </a:r>
            <a:endParaRPr dirty="0"/>
          </a:p>
          <a:p>
            <a:pPr marL="0" lvl="0" indent="0" algn="ctr" rtl="0">
              <a:spcBef>
                <a:spcPts val="0"/>
              </a:spcBef>
              <a:spcAft>
                <a:spcPts val="0"/>
              </a:spcAft>
              <a:buNone/>
            </a:pPr>
            <a:endParaRPr dirty="0"/>
          </a:p>
        </p:txBody>
      </p:sp>
      <p:sp>
        <p:nvSpPr>
          <p:cNvPr id="3" name="TextBox 2">
            <a:extLst>
              <a:ext uri="{FF2B5EF4-FFF2-40B4-BE49-F238E27FC236}">
                <a16:creationId xmlns:a16="http://schemas.microsoft.com/office/drawing/2014/main" id="{B2AB9792-D72F-E949-AA55-3F3A357AFC57}"/>
              </a:ext>
            </a:extLst>
          </p:cNvPr>
          <p:cNvSpPr txBox="1"/>
          <p:nvPr/>
        </p:nvSpPr>
        <p:spPr>
          <a:xfrm>
            <a:off x="2706129" y="1757988"/>
            <a:ext cx="3731741" cy="707886"/>
          </a:xfrm>
          <a:prstGeom prst="rect">
            <a:avLst/>
          </a:prstGeom>
          <a:noFill/>
        </p:spPr>
        <p:txBody>
          <a:bodyPr wrap="square" rtlCol="0">
            <a:spAutoFit/>
          </a:bodyPr>
          <a:lstStyle/>
          <a:p>
            <a:pPr algn="ctr"/>
            <a:r>
              <a:rPr lang="en-US" sz="2000" u="sng" dirty="0">
                <a:solidFill>
                  <a:schemeClr val="tx1"/>
                </a:solidFill>
              </a:rPr>
              <a:t>Semi-Conductors</a:t>
            </a:r>
          </a:p>
          <a:p>
            <a:pPr algn="ctr"/>
            <a:r>
              <a:rPr lang="en-US" sz="2000" dirty="0">
                <a:solidFill>
                  <a:schemeClr val="tx1"/>
                </a:solidFill>
              </a:rPr>
              <a:t>Revolutionized the industry</a:t>
            </a:r>
          </a:p>
        </p:txBody>
      </p:sp>
    </p:spTree>
    <p:extLst>
      <p:ext uri="{BB962C8B-B14F-4D97-AF65-F5344CB8AC3E}">
        <p14:creationId xmlns:p14="http://schemas.microsoft.com/office/powerpoint/2010/main" val="2071366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Transistors</a:t>
            </a:r>
            <a:endParaRPr dirty="0"/>
          </a:p>
          <a:p>
            <a:pPr marL="0" lvl="0" indent="0" algn="ctr" rtl="0">
              <a:spcBef>
                <a:spcPts val="0"/>
              </a:spcBef>
              <a:spcAft>
                <a:spcPts val="0"/>
              </a:spcAft>
              <a:buNone/>
            </a:pPr>
            <a:endParaRPr dirty="0"/>
          </a:p>
        </p:txBody>
      </p:sp>
      <p:pic>
        <p:nvPicPr>
          <p:cNvPr id="6" name="Picture 5">
            <a:extLst>
              <a:ext uri="{FF2B5EF4-FFF2-40B4-BE49-F238E27FC236}">
                <a16:creationId xmlns:a16="http://schemas.microsoft.com/office/drawing/2014/main" id="{DEF001B5-BF14-234A-A8D0-ED338E39B117}"/>
              </a:ext>
            </a:extLst>
          </p:cNvPr>
          <p:cNvPicPr>
            <a:picLocks noChangeAspect="1"/>
          </p:cNvPicPr>
          <p:nvPr/>
        </p:nvPicPr>
        <p:blipFill>
          <a:blip r:embed="rId3"/>
          <a:stretch>
            <a:fillRect/>
          </a:stretch>
        </p:blipFill>
        <p:spPr>
          <a:xfrm>
            <a:off x="2625038" y="1017725"/>
            <a:ext cx="3893923" cy="3893923"/>
          </a:xfrm>
          <a:prstGeom prst="rect">
            <a:avLst/>
          </a:prstGeom>
        </p:spPr>
      </p:pic>
    </p:spTree>
    <p:extLst>
      <p:ext uri="{BB962C8B-B14F-4D97-AF65-F5344CB8AC3E}">
        <p14:creationId xmlns:p14="http://schemas.microsoft.com/office/powerpoint/2010/main" val="723167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Principles</a:t>
            </a:r>
            <a:endParaRPr/>
          </a:p>
        </p:txBody>
      </p:sp>
      <p:sp>
        <p:nvSpPr>
          <p:cNvPr id="95" name="Google Shape;9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endParaRPr>
          </a:p>
          <a:p>
            <a:pPr marL="0" lvl="0" indent="0" algn="ctr" rtl="0">
              <a:spcBef>
                <a:spcPts val="1600"/>
              </a:spcBef>
              <a:spcAft>
                <a:spcPts val="1600"/>
              </a:spcAft>
              <a:buNone/>
            </a:pPr>
            <a:r>
              <a:rPr lang="en" sz="3000">
                <a:solidFill>
                  <a:srgbClr val="FFFFFF"/>
                </a:solidFill>
              </a:rPr>
              <a:t>Conductors | Insulators | Semi-Conductors</a:t>
            </a:r>
            <a:endParaRPr sz="30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Transistors</a:t>
            </a:r>
            <a:endParaRPr dirty="0"/>
          </a:p>
          <a:p>
            <a:pPr marL="0" lvl="0" indent="0" algn="ctr" rtl="0">
              <a:spcBef>
                <a:spcPts val="0"/>
              </a:spcBef>
              <a:spcAft>
                <a:spcPts val="0"/>
              </a:spcAft>
              <a:buNone/>
            </a:pPr>
            <a:endParaRPr dirty="0"/>
          </a:p>
        </p:txBody>
      </p:sp>
      <p:pic>
        <p:nvPicPr>
          <p:cNvPr id="9" name="Picture 8">
            <a:extLst>
              <a:ext uri="{FF2B5EF4-FFF2-40B4-BE49-F238E27FC236}">
                <a16:creationId xmlns:a16="http://schemas.microsoft.com/office/drawing/2014/main" id="{163B3BE9-7856-F843-8B53-63D66D056592}"/>
              </a:ext>
            </a:extLst>
          </p:cNvPr>
          <p:cNvPicPr>
            <a:picLocks noChangeAspect="1"/>
          </p:cNvPicPr>
          <p:nvPr/>
        </p:nvPicPr>
        <p:blipFill>
          <a:blip r:embed="rId3"/>
          <a:stretch>
            <a:fillRect/>
          </a:stretch>
        </p:blipFill>
        <p:spPr>
          <a:xfrm>
            <a:off x="2057403" y="1017725"/>
            <a:ext cx="5029194" cy="3776087"/>
          </a:xfrm>
          <a:prstGeom prst="rect">
            <a:avLst/>
          </a:prstGeom>
        </p:spPr>
      </p:pic>
    </p:spTree>
    <p:extLst>
      <p:ext uri="{BB962C8B-B14F-4D97-AF65-F5344CB8AC3E}">
        <p14:creationId xmlns:p14="http://schemas.microsoft.com/office/powerpoint/2010/main" val="478258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Transistors</a:t>
            </a:r>
            <a:endParaRPr dirty="0"/>
          </a:p>
          <a:p>
            <a:pPr marL="0" lvl="0" indent="0" algn="ctr" rtl="0">
              <a:spcBef>
                <a:spcPts val="0"/>
              </a:spcBef>
              <a:spcAft>
                <a:spcPts val="0"/>
              </a:spcAft>
              <a:buNone/>
            </a:pPr>
            <a:endParaRPr dirty="0"/>
          </a:p>
        </p:txBody>
      </p:sp>
      <p:pic>
        <p:nvPicPr>
          <p:cNvPr id="9" name="Picture 8">
            <a:extLst>
              <a:ext uri="{FF2B5EF4-FFF2-40B4-BE49-F238E27FC236}">
                <a16:creationId xmlns:a16="http://schemas.microsoft.com/office/drawing/2014/main" id="{163B3BE9-7856-F843-8B53-63D66D056592}"/>
              </a:ext>
            </a:extLst>
          </p:cNvPr>
          <p:cNvPicPr>
            <a:picLocks noChangeAspect="1"/>
          </p:cNvPicPr>
          <p:nvPr/>
        </p:nvPicPr>
        <p:blipFill>
          <a:blip r:embed="rId3"/>
          <a:stretch>
            <a:fillRect/>
          </a:stretch>
        </p:blipFill>
        <p:spPr>
          <a:xfrm>
            <a:off x="2057403" y="1017725"/>
            <a:ext cx="5029194" cy="3776087"/>
          </a:xfrm>
          <a:prstGeom prst="rect">
            <a:avLst/>
          </a:prstGeom>
        </p:spPr>
      </p:pic>
    </p:spTree>
    <p:extLst>
      <p:ext uri="{BB962C8B-B14F-4D97-AF65-F5344CB8AC3E}">
        <p14:creationId xmlns:p14="http://schemas.microsoft.com/office/powerpoint/2010/main" val="17213112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Transistors</a:t>
            </a: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53EAC287-988C-BB41-ADF3-FFB4DED8A0B8}"/>
              </a:ext>
            </a:extLst>
          </p:cNvPr>
          <p:cNvPicPr>
            <a:picLocks noChangeAspect="1"/>
          </p:cNvPicPr>
          <p:nvPr/>
        </p:nvPicPr>
        <p:blipFill>
          <a:blip r:embed="rId3"/>
          <a:stretch>
            <a:fillRect/>
          </a:stretch>
        </p:blipFill>
        <p:spPr>
          <a:xfrm>
            <a:off x="2185147" y="1017725"/>
            <a:ext cx="4773706" cy="3580280"/>
          </a:xfrm>
          <a:prstGeom prst="rect">
            <a:avLst/>
          </a:prstGeom>
        </p:spPr>
      </p:pic>
    </p:spTree>
    <p:extLst>
      <p:ext uri="{BB962C8B-B14F-4D97-AF65-F5344CB8AC3E}">
        <p14:creationId xmlns:p14="http://schemas.microsoft.com/office/powerpoint/2010/main" val="1773871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Transistors</a:t>
            </a:r>
            <a:endParaRPr dirty="0"/>
          </a:p>
          <a:p>
            <a:pPr marL="0" lvl="0" indent="0" algn="ctr" rtl="0">
              <a:spcBef>
                <a:spcPts val="0"/>
              </a:spcBef>
              <a:spcAft>
                <a:spcPts val="0"/>
              </a:spcAft>
              <a:buNone/>
            </a:pPr>
            <a:endParaRPr dirty="0"/>
          </a:p>
        </p:txBody>
      </p:sp>
      <p:pic>
        <p:nvPicPr>
          <p:cNvPr id="5" name="Picture 4">
            <a:extLst>
              <a:ext uri="{FF2B5EF4-FFF2-40B4-BE49-F238E27FC236}">
                <a16:creationId xmlns:a16="http://schemas.microsoft.com/office/drawing/2014/main" id="{98FB764C-3E87-4347-B78A-79655E0A6C46}"/>
              </a:ext>
            </a:extLst>
          </p:cNvPr>
          <p:cNvPicPr>
            <a:picLocks noChangeAspect="1"/>
          </p:cNvPicPr>
          <p:nvPr/>
        </p:nvPicPr>
        <p:blipFill>
          <a:blip r:embed="rId3"/>
          <a:stretch>
            <a:fillRect/>
          </a:stretch>
        </p:blipFill>
        <p:spPr>
          <a:xfrm>
            <a:off x="2508250" y="1017725"/>
            <a:ext cx="4127500" cy="3568700"/>
          </a:xfrm>
          <a:prstGeom prst="rect">
            <a:avLst/>
          </a:prstGeom>
        </p:spPr>
      </p:pic>
    </p:spTree>
    <p:extLst>
      <p:ext uri="{BB962C8B-B14F-4D97-AF65-F5344CB8AC3E}">
        <p14:creationId xmlns:p14="http://schemas.microsoft.com/office/powerpoint/2010/main" val="35992383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Diodes</a:t>
            </a:r>
            <a:endParaRPr dirty="0"/>
          </a:p>
          <a:p>
            <a:pPr marL="0" lvl="0" indent="0" algn="ctr" rtl="0">
              <a:spcBef>
                <a:spcPts val="0"/>
              </a:spcBef>
              <a:spcAft>
                <a:spcPts val="0"/>
              </a:spcAft>
              <a:buNone/>
            </a:pPr>
            <a:endParaRPr dirty="0"/>
          </a:p>
        </p:txBody>
      </p:sp>
      <p:pic>
        <p:nvPicPr>
          <p:cNvPr id="5" name="Picture 4">
            <a:extLst>
              <a:ext uri="{FF2B5EF4-FFF2-40B4-BE49-F238E27FC236}">
                <a16:creationId xmlns:a16="http://schemas.microsoft.com/office/drawing/2014/main" id="{00BDEF86-4523-514F-8E31-2529B7417FC2}"/>
              </a:ext>
            </a:extLst>
          </p:cNvPr>
          <p:cNvPicPr>
            <a:picLocks noChangeAspect="1"/>
          </p:cNvPicPr>
          <p:nvPr/>
        </p:nvPicPr>
        <p:blipFill>
          <a:blip r:embed="rId3"/>
          <a:stretch>
            <a:fillRect/>
          </a:stretch>
        </p:blipFill>
        <p:spPr>
          <a:xfrm>
            <a:off x="1035423" y="1281420"/>
            <a:ext cx="7073153" cy="3116608"/>
          </a:xfrm>
          <a:prstGeom prst="rect">
            <a:avLst/>
          </a:prstGeom>
        </p:spPr>
      </p:pic>
    </p:spTree>
    <p:extLst>
      <p:ext uri="{BB962C8B-B14F-4D97-AF65-F5344CB8AC3E}">
        <p14:creationId xmlns:p14="http://schemas.microsoft.com/office/powerpoint/2010/main" val="17676051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Diodes</a:t>
            </a: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1B83B951-4FC1-B54D-9754-8B2DB6B2B46A}"/>
              </a:ext>
            </a:extLst>
          </p:cNvPr>
          <p:cNvPicPr>
            <a:picLocks noChangeAspect="1"/>
          </p:cNvPicPr>
          <p:nvPr/>
        </p:nvPicPr>
        <p:blipFill>
          <a:blip r:embed="rId3"/>
          <a:stretch>
            <a:fillRect/>
          </a:stretch>
        </p:blipFill>
        <p:spPr>
          <a:xfrm>
            <a:off x="1902759" y="1017725"/>
            <a:ext cx="5338482" cy="4003862"/>
          </a:xfrm>
          <a:prstGeom prst="rect">
            <a:avLst/>
          </a:prstGeom>
        </p:spPr>
      </p:pic>
    </p:spTree>
    <p:extLst>
      <p:ext uri="{BB962C8B-B14F-4D97-AF65-F5344CB8AC3E}">
        <p14:creationId xmlns:p14="http://schemas.microsoft.com/office/powerpoint/2010/main" val="6986096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Diodes</a:t>
            </a:r>
            <a:endParaRPr dirty="0"/>
          </a:p>
          <a:p>
            <a:pPr marL="0" lvl="0" indent="0" algn="ctr" rtl="0">
              <a:spcBef>
                <a:spcPts val="0"/>
              </a:spcBef>
              <a:spcAft>
                <a:spcPts val="0"/>
              </a:spcAft>
              <a:buNone/>
            </a:pPr>
            <a:endParaRPr dirty="0"/>
          </a:p>
        </p:txBody>
      </p:sp>
      <p:pic>
        <p:nvPicPr>
          <p:cNvPr id="4" name="Picture 3">
            <a:extLst>
              <a:ext uri="{FF2B5EF4-FFF2-40B4-BE49-F238E27FC236}">
                <a16:creationId xmlns:a16="http://schemas.microsoft.com/office/drawing/2014/main" id="{1E250345-46CF-CD4C-8999-B10B3DF58C45}"/>
              </a:ext>
            </a:extLst>
          </p:cNvPr>
          <p:cNvPicPr>
            <a:picLocks noChangeAspect="1"/>
          </p:cNvPicPr>
          <p:nvPr/>
        </p:nvPicPr>
        <p:blipFill>
          <a:blip r:embed="rId3"/>
          <a:stretch>
            <a:fillRect/>
          </a:stretch>
        </p:blipFill>
        <p:spPr>
          <a:xfrm>
            <a:off x="2129117" y="1143000"/>
            <a:ext cx="4885765" cy="3664324"/>
          </a:xfrm>
          <a:prstGeom prst="rect">
            <a:avLst/>
          </a:prstGeom>
        </p:spPr>
      </p:pic>
    </p:spTree>
    <p:extLst>
      <p:ext uri="{BB962C8B-B14F-4D97-AF65-F5344CB8AC3E}">
        <p14:creationId xmlns:p14="http://schemas.microsoft.com/office/powerpoint/2010/main" val="2310553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Integrated Circuits (IC)</a:t>
            </a: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362522F0-A9C5-9748-A3CF-F46C7E530DE5}"/>
              </a:ext>
            </a:extLst>
          </p:cNvPr>
          <p:cNvPicPr>
            <a:picLocks noChangeAspect="1"/>
          </p:cNvPicPr>
          <p:nvPr/>
        </p:nvPicPr>
        <p:blipFill>
          <a:blip r:embed="rId3"/>
          <a:stretch>
            <a:fillRect/>
          </a:stretch>
        </p:blipFill>
        <p:spPr>
          <a:xfrm>
            <a:off x="2032000" y="984250"/>
            <a:ext cx="5080000" cy="3175000"/>
          </a:xfrm>
          <a:prstGeom prst="rect">
            <a:avLst/>
          </a:prstGeom>
        </p:spPr>
      </p:pic>
    </p:spTree>
    <p:extLst>
      <p:ext uri="{BB962C8B-B14F-4D97-AF65-F5344CB8AC3E}">
        <p14:creationId xmlns:p14="http://schemas.microsoft.com/office/powerpoint/2010/main" val="1880407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Integrated Circuits (IC)</a:t>
            </a: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6ADBF881-30D2-FA43-A003-E3F933C70C23}"/>
              </a:ext>
            </a:extLst>
          </p:cNvPr>
          <p:cNvPicPr>
            <a:picLocks noChangeAspect="1"/>
          </p:cNvPicPr>
          <p:nvPr/>
        </p:nvPicPr>
        <p:blipFill>
          <a:blip r:embed="rId3"/>
          <a:stretch>
            <a:fillRect/>
          </a:stretch>
        </p:blipFill>
        <p:spPr>
          <a:xfrm>
            <a:off x="1997481" y="1017725"/>
            <a:ext cx="5149038" cy="3861779"/>
          </a:xfrm>
          <a:prstGeom prst="rect">
            <a:avLst/>
          </a:prstGeom>
        </p:spPr>
      </p:pic>
    </p:spTree>
    <p:extLst>
      <p:ext uri="{BB962C8B-B14F-4D97-AF65-F5344CB8AC3E}">
        <p14:creationId xmlns:p14="http://schemas.microsoft.com/office/powerpoint/2010/main" val="1487191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Integrated Circuits (IC)</a:t>
            </a:r>
            <a:endParaRPr dirty="0"/>
          </a:p>
          <a:p>
            <a:pPr marL="0" lvl="0" indent="0" algn="ctr" rtl="0">
              <a:spcBef>
                <a:spcPts val="0"/>
              </a:spcBef>
              <a:spcAft>
                <a:spcPts val="0"/>
              </a:spcAft>
              <a:buNone/>
            </a:pPr>
            <a:endParaRPr dirty="0"/>
          </a:p>
        </p:txBody>
      </p:sp>
      <p:pic>
        <p:nvPicPr>
          <p:cNvPr id="4" name="Picture 3">
            <a:extLst>
              <a:ext uri="{FF2B5EF4-FFF2-40B4-BE49-F238E27FC236}">
                <a16:creationId xmlns:a16="http://schemas.microsoft.com/office/drawing/2014/main" id="{BEDDAF48-6F0C-AE46-9DA7-840F221F5027}"/>
              </a:ext>
            </a:extLst>
          </p:cNvPr>
          <p:cNvPicPr>
            <a:picLocks noChangeAspect="1"/>
          </p:cNvPicPr>
          <p:nvPr/>
        </p:nvPicPr>
        <p:blipFill>
          <a:blip r:embed="rId3"/>
          <a:stretch>
            <a:fillRect/>
          </a:stretch>
        </p:blipFill>
        <p:spPr>
          <a:xfrm>
            <a:off x="2157377" y="1017725"/>
            <a:ext cx="4829246" cy="3677771"/>
          </a:xfrm>
          <a:prstGeom prst="rect">
            <a:avLst/>
          </a:prstGeom>
        </p:spPr>
      </p:pic>
    </p:spTree>
    <p:extLst>
      <p:ext uri="{BB962C8B-B14F-4D97-AF65-F5344CB8AC3E}">
        <p14:creationId xmlns:p14="http://schemas.microsoft.com/office/powerpoint/2010/main" val="1126214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311700" y="466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Principles</a:t>
            </a:r>
            <a:endParaRPr/>
          </a:p>
        </p:txBody>
      </p:sp>
      <p:sp>
        <p:nvSpPr>
          <p:cNvPr id="101" name="Google Shape;101;p22"/>
          <p:cNvSpPr txBox="1"/>
          <p:nvPr/>
        </p:nvSpPr>
        <p:spPr>
          <a:xfrm>
            <a:off x="766015" y="1039100"/>
            <a:ext cx="7611969" cy="453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dirty="0">
                <a:solidFill>
                  <a:srgbClr val="FFFFFF"/>
                </a:solidFill>
              </a:rPr>
              <a:t>Current (I) [amp]		Voltage (V) [volt]		Resistance (</a:t>
            </a:r>
            <a:r>
              <a:rPr lang="en" dirty="0" err="1">
                <a:solidFill>
                  <a:srgbClr val="FFFFFF"/>
                </a:solidFill>
              </a:rPr>
              <a:t>Ω</a:t>
            </a:r>
            <a:r>
              <a:rPr lang="en" dirty="0">
                <a:solidFill>
                  <a:srgbClr val="FFFFFF"/>
                </a:solidFill>
              </a:rPr>
              <a:t>) [ohm]</a:t>
            </a: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a:p>
            <a:pPr marL="0" lvl="0" indent="0" algn="ctr" rtl="0">
              <a:lnSpc>
                <a:spcPct val="200000"/>
              </a:lnSpc>
              <a:spcBef>
                <a:spcPts val="0"/>
              </a:spcBef>
              <a:spcAft>
                <a:spcPts val="0"/>
              </a:spcAft>
              <a:buNone/>
            </a:pPr>
            <a:endParaRPr dirty="0">
              <a:solidFill>
                <a:srgbClr val="FFFFFF"/>
              </a:solidFill>
            </a:endParaRPr>
          </a:p>
        </p:txBody>
      </p:sp>
    </p:spTree>
    <p:extLst>
      <p:ext uri="{BB962C8B-B14F-4D97-AF65-F5344CB8AC3E}">
        <p14:creationId xmlns:p14="http://schemas.microsoft.com/office/powerpoint/2010/main" val="35368071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Integrated Circuits (IC)</a:t>
            </a:r>
            <a:endParaRPr dirty="0"/>
          </a:p>
          <a:p>
            <a:pPr marL="0" lvl="0" indent="0" algn="ctr" rtl="0">
              <a:spcBef>
                <a:spcPts val="0"/>
              </a:spcBef>
              <a:spcAft>
                <a:spcPts val="0"/>
              </a:spcAft>
              <a:buNone/>
            </a:pPr>
            <a:endParaRPr dirty="0"/>
          </a:p>
        </p:txBody>
      </p:sp>
      <p:pic>
        <p:nvPicPr>
          <p:cNvPr id="6" name="Picture 5">
            <a:extLst>
              <a:ext uri="{FF2B5EF4-FFF2-40B4-BE49-F238E27FC236}">
                <a16:creationId xmlns:a16="http://schemas.microsoft.com/office/drawing/2014/main" id="{E793CE87-6AEE-8B43-934E-A2E5BE728A5A}"/>
              </a:ext>
            </a:extLst>
          </p:cNvPr>
          <p:cNvPicPr>
            <a:picLocks noChangeAspect="1"/>
          </p:cNvPicPr>
          <p:nvPr/>
        </p:nvPicPr>
        <p:blipFill>
          <a:blip r:embed="rId3"/>
          <a:stretch>
            <a:fillRect/>
          </a:stretch>
        </p:blipFill>
        <p:spPr>
          <a:xfrm>
            <a:off x="1329764" y="1256458"/>
            <a:ext cx="6484471" cy="3343555"/>
          </a:xfrm>
          <a:prstGeom prst="rect">
            <a:avLst/>
          </a:prstGeom>
        </p:spPr>
      </p:pic>
    </p:spTree>
    <p:extLst>
      <p:ext uri="{BB962C8B-B14F-4D97-AF65-F5344CB8AC3E}">
        <p14:creationId xmlns:p14="http://schemas.microsoft.com/office/powerpoint/2010/main" val="33976127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Integrated Circuits (IC)</a:t>
            </a: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2260D86E-4DCD-9043-97ED-E8FC722CF64C}"/>
              </a:ext>
            </a:extLst>
          </p:cNvPr>
          <p:cNvPicPr>
            <a:picLocks noChangeAspect="1"/>
          </p:cNvPicPr>
          <p:nvPr/>
        </p:nvPicPr>
        <p:blipFill>
          <a:blip r:embed="rId3"/>
          <a:stretch>
            <a:fillRect/>
          </a:stretch>
        </p:blipFill>
        <p:spPr>
          <a:xfrm>
            <a:off x="1816100" y="1274856"/>
            <a:ext cx="5511800" cy="2997200"/>
          </a:xfrm>
          <a:prstGeom prst="rect">
            <a:avLst/>
          </a:prstGeom>
        </p:spPr>
      </p:pic>
    </p:spTree>
    <p:extLst>
      <p:ext uri="{BB962C8B-B14F-4D97-AF65-F5344CB8AC3E}">
        <p14:creationId xmlns:p14="http://schemas.microsoft.com/office/powerpoint/2010/main" val="38431834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Integrated Circuits (IC)</a:t>
            </a:r>
            <a:endParaRPr dirty="0"/>
          </a:p>
          <a:p>
            <a:pPr marL="0" lvl="0" indent="0" algn="ctr" rtl="0">
              <a:spcBef>
                <a:spcPts val="0"/>
              </a:spcBef>
              <a:spcAft>
                <a:spcPts val="0"/>
              </a:spcAft>
              <a:buNone/>
            </a:pPr>
            <a:endParaRPr dirty="0"/>
          </a:p>
        </p:txBody>
      </p:sp>
      <p:pic>
        <p:nvPicPr>
          <p:cNvPr id="4" name="Picture 3">
            <a:extLst>
              <a:ext uri="{FF2B5EF4-FFF2-40B4-BE49-F238E27FC236}">
                <a16:creationId xmlns:a16="http://schemas.microsoft.com/office/drawing/2014/main" id="{D174DBC4-9B74-BF4B-83DF-5E22356B95F3}"/>
              </a:ext>
            </a:extLst>
          </p:cNvPr>
          <p:cNvPicPr>
            <a:picLocks noChangeAspect="1"/>
          </p:cNvPicPr>
          <p:nvPr/>
        </p:nvPicPr>
        <p:blipFill>
          <a:blip r:embed="rId3"/>
          <a:stretch>
            <a:fillRect/>
          </a:stretch>
        </p:blipFill>
        <p:spPr>
          <a:xfrm>
            <a:off x="2509571" y="1017725"/>
            <a:ext cx="4124857" cy="3623982"/>
          </a:xfrm>
          <a:prstGeom prst="rect">
            <a:avLst/>
          </a:prstGeom>
        </p:spPr>
      </p:pic>
    </p:spTree>
    <p:extLst>
      <p:ext uri="{BB962C8B-B14F-4D97-AF65-F5344CB8AC3E}">
        <p14:creationId xmlns:p14="http://schemas.microsoft.com/office/powerpoint/2010/main" val="6467467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Integrated Circuits (IC)</a:t>
            </a: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FD884971-9593-594D-80A6-5022B54FBFD8}"/>
              </a:ext>
            </a:extLst>
          </p:cNvPr>
          <p:cNvPicPr>
            <a:picLocks noChangeAspect="1"/>
          </p:cNvPicPr>
          <p:nvPr/>
        </p:nvPicPr>
        <p:blipFill>
          <a:blip r:embed="rId3"/>
          <a:stretch>
            <a:fillRect/>
          </a:stretch>
        </p:blipFill>
        <p:spPr>
          <a:xfrm>
            <a:off x="1920794" y="1229284"/>
            <a:ext cx="5302412" cy="3114115"/>
          </a:xfrm>
          <a:prstGeom prst="rect">
            <a:avLst/>
          </a:prstGeom>
        </p:spPr>
      </p:pic>
    </p:spTree>
    <p:extLst>
      <p:ext uri="{BB962C8B-B14F-4D97-AF65-F5344CB8AC3E}">
        <p14:creationId xmlns:p14="http://schemas.microsoft.com/office/powerpoint/2010/main" val="36564564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98EA-90E0-D24E-9716-CC7A40DDDBB3}"/>
              </a:ext>
            </a:extLst>
          </p:cNvPr>
          <p:cNvSpPr>
            <a:spLocks noGrp="1"/>
          </p:cNvSpPr>
          <p:nvPr>
            <p:ph type="title"/>
          </p:nvPr>
        </p:nvSpPr>
        <p:spPr/>
        <p:txBody>
          <a:bodyPr/>
          <a:lstStyle/>
          <a:p>
            <a:pPr algn="ctr"/>
            <a:r>
              <a:rPr lang="en-US"/>
              <a:t>Q&amp;A</a:t>
            </a:r>
          </a:p>
        </p:txBody>
      </p:sp>
      <p:sp>
        <p:nvSpPr>
          <p:cNvPr id="3" name="Text Placeholder 2">
            <a:extLst>
              <a:ext uri="{FF2B5EF4-FFF2-40B4-BE49-F238E27FC236}">
                <a16:creationId xmlns:a16="http://schemas.microsoft.com/office/drawing/2014/main" id="{9A00888F-3D06-7E4B-BC72-A0A6322A14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718972"/>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3400</TotalTime>
  <Words>2283</Words>
  <Application>Microsoft Macintosh PowerPoint</Application>
  <PresentationFormat>On-screen Show (16:9)</PresentationFormat>
  <Paragraphs>367</Paragraphs>
  <Slides>94</Slides>
  <Notes>93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94</vt:i4>
      </vt:variant>
    </vt:vector>
  </HeadingPairs>
  <TitlesOfParts>
    <vt:vector size="96" baseType="lpstr">
      <vt:lpstr>Arial</vt:lpstr>
      <vt:lpstr>Simple Dark</vt:lpstr>
      <vt:lpstr>Anatomy of a Circuit Board</vt:lpstr>
      <vt:lpstr>Disclaimer: I am not an expert.</vt:lpstr>
      <vt:lpstr>PowerPoint Presentation</vt:lpstr>
      <vt:lpstr>PowerPoint Presentation</vt:lpstr>
      <vt:lpstr>What we’re going to cover: </vt:lpstr>
      <vt:lpstr>What we’re going to cover: </vt:lpstr>
      <vt:lpstr>PowerPoint Presentation</vt:lpstr>
      <vt:lpstr>Basic Principles</vt:lpstr>
      <vt:lpstr>Basic Principles</vt:lpstr>
      <vt:lpstr>Basic Principles</vt:lpstr>
      <vt:lpstr>Basic Principles</vt:lpstr>
      <vt:lpstr>Basic Principles</vt:lpstr>
      <vt:lpstr>Basic Principles</vt:lpstr>
      <vt:lpstr>Basic Principles</vt:lpstr>
      <vt:lpstr>Basic Principles</vt:lpstr>
      <vt:lpstr>Basic Principles</vt:lpstr>
      <vt:lpstr>Power</vt:lpstr>
      <vt:lpstr>Safety</vt:lpstr>
      <vt:lpstr>Safety</vt:lpstr>
      <vt:lpstr>Power</vt:lpstr>
      <vt:lpstr>Power</vt:lpstr>
      <vt:lpstr>Alternating Current</vt:lpstr>
      <vt:lpstr>Direct Current</vt:lpstr>
      <vt:lpstr>Power</vt:lpstr>
      <vt:lpstr>Power</vt:lpstr>
      <vt:lpstr>Power</vt:lpstr>
      <vt:lpstr>Power</vt:lpstr>
      <vt:lpstr>Power</vt:lpstr>
      <vt:lpstr>Power: Conclusions</vt:lpstr>
      <vt:lpstr>PowerPoint Presentation</vt:lpstr>
      <vt:lpstr>The Printed Circuit Board</vt:lpstr>
      <vt:lpstr>PCB</vt:lpstr>
      <vt:lpstr>PCB</vt:lpstr>
      <vt:lpstr>PCB</vt:lpstr>
      <vt:lpstr>PCB</vt:lpstr>
      <vt:lpstr>PCB</vt:lpstr>
      <vt:lpstr>PCB</vt:lpstr>
      <vt:lpstr>Component Identification</vt:lpstr>
      <vt:lpstr>Component Identification</vt:lpstr>
      <vt:lpstr>Passives</vt:lpstr>
      <vt:lpstr>Actives</vt:lpstr>
      <vt:lpstr>Resistors</vt:lpstr>
      <vt:lpstr>Resistors</vt:lpstr>
      <vt:lpstr>Resistors</vt:lpstr>
      <vt:lpstr>Resistors</vt:lpstr>
      <vt:lpstr>Resistors</vt:lpstr>
      <vt:lpstr>Capacitors</vt:lpstr>
      <vt:lpstr>Capacitors</vt:lpstr>
      <vt:lpstr>Capacitors</vt:lpstr>
      <vt:lpstr>Capacitors</vt:lpstr>
      <vt:lpstr>Capacitors</vt:lpstr>
      <vt:lpstr>Capacitors</vt:lpstr>
      <vt:lpstr>Capacitors</vt:lpstr>
      <vt:lpstr>Capacitors</vt:lpstr>
      <vt:lpstr>Inductors</vt:lpstr>
      <vt:lpstr>Inductors</vt:lpstr>
      <vt:lpstr>Inductors</vt:lpstr>
      <vt:lpstr>Inductors</vt:lpstr>
      <vt:lpstr>Inductors</vt:lpstr>
      <vt:lpstr>Inductors</vt:lpstr>
      <vt:lpstr>Inductors</vt:lpstr>
      <vt:lpstr>Inductors</vt:lpstr>
      <vt:lpstr>Inductors</vt:lpstr>
      <vt:lpstr>Inductors</vt:lpstr>
      <vt:lpstr>Inductors</vt:lpstr>
      <vt:lpstr>Inductors</vt:lpstr>
      <vt:lpstr>Inductors</vt:lpstr>
      <vt:lpstr>Inductors</vt:lpstr>
      <vt:lpstr>Inductors</vt:lpstr>
      <vt:lpstr>Connectors</vt:lpstr>
      <vt:lpstr>Switches</vt:lpstr>
      <vt:lpstr>Actives</vt:lpstr>
      <vt:lpstr>Vacuum Tubes </vt:lpstr>
      <vt:lpstr>Vacuum Tubes </vt:lpstr>
      <vt:lpstr>Vacuum Tubes </vt:lpstr>
      <vt:lpstr>Vacuum Tubes </vt:lpstr>
      <vt:lpstr>Vacuum Tubes </vt:lpstr>
      <vt:lpstr>Solid-State </vt:lpstr>
      <vt:lpstr>Transistors </vt:lpstr>
      <vt:lpstr>Transistors </vt:lpstr>
      <vt:lpstr>Transistors </vt:lpstr>
      <vt:lpstr>Transistors </vt:lpstr>
      <vt:lpstr>Transistors </vt:lpstr>
      <vt:lpstr>Diodes </vt:lpstr>
      <vt:lpstr>Diodes </vt:lpstr>
      <vt:lpstr>Diodes </vt:lpstr>
      <vt:lpstr>Integrated Circuits (IC) </vt:lpstr>
      <vt:lpstr>Integrated Circuits (IC) </vt:lpstr>
      <vt:lpstr>Integrated Circuits (IC) </vt:lpstr>
      <vt:lpstr>Integrated Circuits (IC) </vt:lpstr>
      <vt:lpstr>Integrated Circuits (IC) </vt:lpstr>
      <vt:lpstr>Integrated Circuits (IC) </vt:lpstr>
      <vt:lpstr>Integrated Circuits (IC) </vt:lpstr>
      <vt:lpstr>Q&amp;A</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Anatomy of a Circuit Board</dc:title>
  <cp:lastModifiedBy>Karl Yuditskous</cp:lastModifiedBy>
  <cp:revision>22</cp:revision>
  <dcterms:modified xsi:type="dcterms:W3CDTF">2022-01-28T16:21:30Z</dcterms:modified>
</cp:coreProperties>
</file>